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Sifonn" charset="1" panose="00000000000000000000"/>
      <p:regular r:id="rId17"/>
    </p:embeddedFont>
    <p:embeddedFont>
      <p:font typeface="Bricolage Grotesque" charset="1" panose="020B0605040402000204"/>
      <p:regular r:id="rId18"/>
    </p:embeddedFont>
    <p:embeddedFont>
      <p:font typeface="Glacial Indifference"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36.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jpeg" Type="http://schemas.openxmlformats.org/officeDocument/2006/relationships/image"/><Relationship Id="rId13" Target="../media/image28.jpeg" Type="http://schemas.openxmlformats.org/officeDocument/2006/relationships/image"/><Relationship Id="rId14" Target="../media/image29.jpe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1901192">
            <a:off x="-868403" y="-316668"/>
            <a:ext cx="2191276" cy="7627860"/>
          </a:xfrm>
          <a:custGeom>
            <a:avLst/>
            <a:gdLst/>
            <a:ahLst/>
            <a:cxnLst/>
            <a:rect r="r" b="b" t="t" l="l"/>
            <a:pathLst>
              <a:path h="7627860" w="2191276">
                <a:moveTo>
                  <a:pt x="0" y="0"/>
                </a:moveTo>
                <a:lnTo>
                  <a:pt x="2191276" y="0"/>
                </a:lnTo>
                <a:lnTo>
                  <a:pt x="2191276" y="7627860"/>
                </a:lnTo>
                <a:lnTo>
                  <a:pt x="0" y="7627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43317" y="-1311257"/>
            <a:ext cx="5625225" cy="5604770"/>
          </a:xfrm>
          <a:custGeom>
            <a:avLst/>
            <a:gdLst/>
            <a:ahLst/>
            <a:cxnLst/>
            <a:rect r="r" b="b" t="t" l="l"/>
            <a:pathLst>
              <a:path h="5604770" w="5625225">
                <a:moveTo>
                  <a:pt x="0" y="0"/>
                </a:moveTo>
                <a:lnTo>
                  <a:pt x="5625225" y="0"/>
                </a:lnTo>
                <a:lnTo>
                  <a:pt x="5625225" y="5604770"/>
                </a:lnTo>
                <a:lnTo>
                  <a:pt x="0" y="5604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26299" y="1116596"/>
            <a:ext cx="8235402" cy="8053807"/>
          </a:xfrm>
          <a:custGeom>
            <a:avLst/>
            <a:gdLst/>
            <a:ahLst/>
            <a:cxnLst/>
            <a:rect r="r" b="b" t="t" l="l"/>
            <a:pathLst>
              <a:path h="8053807" w="8235402">
                <a:moveTo>
                  <a:pt x="0" y="0"/>
                </a:moveTo>
                <a:lnTo>
                  <a:pt x="8235402" y="0"/>
                </a:lnTo>
                <a:lnTo>
                  <a:pt x="8235402" y="8053808"/>
                </a:lnTo>
                <a:lnTo>
                  <a:pt x="0" y="80538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37725">
            <a:off x="2880559" y="-63361"/>
            <a:ext cx="2093963" cy="2945473"/>
          </a:xfrm>
          <a:custGeom>
            <a:avLst/>
            <a:gdLst/>
            <a:ahLst/>
            <a:cxnLst/>
            <a:rect r="r" b="b" t="t" l="l"/>
            <a:pathLst>
              <a:path h="2945473" w="2093963">
                <a:moveTo>
                  <a:pt x="0" y="0"/>
                </a:moveTo>
                <a:lnTo>
                  <a:pt x="2093964" y="0"/>
                </a:lnTo>
                <a:lnTo>
                  <a:pt x="2093964" y="2945472"/>
                </a:lnTo>
                <a:lnTo>
                  <a:pt x="0" y="2945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185527">
            <a:off x="11325329" y="-688491"/>
            <a:ext cx="1046352" cy="1969176"/>
          </a:xfrm>
          <a:custGeom>
            <a:avLst/>
            <a:gdLst/>
            <a:ahLst/>
            <a:cxnLst/>
            <a:rect r="r" b="b" t="t" l="l"/>
            <a:pathLst>
              <a:path h="1969176" w="1046352">
                <a:moveTo>
                  <a:pt x="0" y="0"/>
                </a:moveTo>
                <a:lnTo>
                  <a:pt x="1046351" y="0"/>
                </a:lnTo>
                <a:lnTo>
                  <a:pt x="1046351" y="1969176"/>
                </a:lnTo>
                <a:lnTo>
                  <a:pt x="0" y="19691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528130" y="3533604"/>
            <a:ext cx="798822" cy="1036912"/>
          </a:xfrm>
          <a:custGeom>
            <a:avLst/>
            <a:gdLst/>
            <a:ahLst/>
            <a:cxnLst/>
            <a:rect r="r" b="b" t="t" l="l"/>
            <a:pathLst>
              <a:path h="1036912" w="798822">
                <a:moveTo>
                  <a:pt x="0" y="0"/>
                </a:moveTo>
                <a:lnTo>
                  <a:pt x="798822" y="0"/>
                </a:lnTo>
                <a:lnTo>
                  <a:pt x="798822" y="1036913"/>
                </a:lnTo>
                <a:lnTo>
                  <a:pt x="0" y="10369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654439" y="9475433"/>
            <a:ext cx="1450977" cy="1773286"/>
          </a:xfrm>
          <a:custGeom>
            <a:avLst/>
            <a:gdLst/>
            <a:ahLst/>
            <a:cxnLst/>
            <a:rect r="r" b="b" t="t" l="l"/>
            <a:pathLst>
              <a:path h="1773286" w="1450977">
                <a:moveTo>
                  <a:pt x="0" y="0"/>
                </a:moveTo>
                <a:lnTo>
                  <a:pt x="1450977" y="0"/>
                </a:lnTo>
                <a:lnTo>
                  <a:pt x="1450977" y="1773285"/>
                </a:lnTo>
                <a:lnTo>
                  <a:pt x="0" y="17732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36262" y="5435162"/>
            <a:ext cx="3664392" cy="4926914"/>
          </a:xfrm>
          <a:custGeom>
            <a:avLst/>
            <a:gdLst/>
            <a:ahLst/>
            <a:cxnLst/>
            <a:rect r="r" b="b" t="t" l="l"/>
            <a:pathLst>
              <a:path h="4926914" w="3664392">
                <a:moveTo>
                  <a:pt x="0" y="0"/>
                </a:moveTo>
                <a:lnTo>
                  <a:pt x="3664392" y="0"/>
                </a:lnTo>
                <a:lnTo>
                  <a:pt x="3664392" y="4926914"/>
                </a:lnTo>
                <a:lnTo>
                  <a:pt x="0" y="49269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4620818" y="59738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7428786" y="2848113"/>
            <a:ext cx="3430429" cy="1811020"/>
          </a:xfrm>
          <a:prstGeom prst="rect">
            <a:avLst/>
          </a:prstGeom>
        </p:spPr>
        <p:txBody>
          <a:bodyPr anchor="t" rtlCol="false" tIns="0" lIns="0" bIns="0" rIns="0">
            <a:spAutoFit/>
          </a:bodyPr>
          <a:lstStyle/>
          <a:p>
            <a:pPr algn="ctr">
              <a:lnSpc>
                <a:spcPts val="12880"/>
              </a:lnSpc>
            </a:pPr>
            <a:r>
              <a:rPr lang="en-US" sz="9200">
                <a:solidFill>
                  <a:srgbClr val="777698"/>
                </a:solidFill>
                <a:latin typeface="Sifonn"/>
                <a:ea typeface="Sifonn"/>
                <a:cs typeface="Sifonn"/>
                <a:sym typeface="Sifonn"/>
              </a:rPr>
              <a:t>NWU</a:t>
            </a:r>
          </a:p>
        </p:txBody>
      </p:sp>
      <p:sp>
        <p:nvSpPr>
          <p:cNvPr name="TextBox 12" id="12"/>
          <p:cNvSpPr txBox="true"/>
          <p:nvPr/>
        </p:nvSpPr>
        <p:spPr>
          <a:xfrm rot="0">
            <a:off x="6449561" y="4446692"/>
            <a:ext cx="5466903" cy="1962772"/>
          </a:xfrm>
          <a:prstGeom prst="rect">
            <a:avLst/>
          </a:prstGeom>
        </p:spPr>
        <p:txBody>
          <a:bodyPr anchor="t" rtlCol="false" tIns="0" lIns="0" bIns="0" rIns="0">
            <a:spAutoFit/>
          </a:bodyPr>
          <a:lstStyle/>
          <a:p>
            <a:pPr algn="ctr">
              <a:lnSpc>
                <a:spcPts val="7840"/>
              </a:lnSpc>
            </a:pPr>
            <a:r>
              <a:rPr lang="en-US" sz="5600">
                <a:solidFill>
                  <a:srgbClr val="777698"/>
                </a:solidFill>
                <a:latin typeface="Sifonn"/>
                <a:ea typeface="Sifonn"/>
                <a:cs typeface="Sifonn"/>
                <a:sym typeface="Sifonn"/>
              </a:rPr>
              <a:t>CLUB MANAGEMENT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4507673" y="1031267"/>
            <a:ext cx="10419139" cy="9490889"/>
          </a:xfrm>
          <a:custGeom>
            <a:avLst/>
            <a:gdLst/>
            <a:ahLst/>
            <a:cxnLst/>
            <a:rect r="r" b="b" t="t" l="l"/>
            <a:pathLst>
              <a:path h="9490889" w="10419139">
                <a:moveTo>
                  <a:pt x="0" y="0"/>
                </a:moveTo>
                <a:lnTo>
                  <a:pt x="10419139" y="0"/>
                </a:lnTo>
                <a:lnTo>
                  <a:pt x="10419139" y="9490889"/>
                </a:lnTo>
                <a:lnTo>
                  <a:pt x="0" y="9490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4" y="1031267"/>
            <a:ext cx="10878591" cy="9909407"/>
          </a:xfrm>
          <a:custGeom>
            <a:avLst/>
            <a:gdLst/>
            <a:ahLst/>
            <a:cxnLst/>
            <a:rect r="r" b="b" t="t" l="l"/>
            <a:pathLst>
              <a:path h="9909407" w="10878591">
                <a:moveTo>
                  <a:pt x="0" y="0"/>
                </a:moveTo>
                <a:lnTo>
                  <a:pt x="10878591" y="0"/>
                </a:lnTo>
                <a:lnTo>
                  <a:pt x="10878591" y="9909407"/>
                </a:lnTo>
                <a:lnTo>
                  <a:pt x="0" y="9909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18844" y="1805423"/>
            <a:ext cx="7634731"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CONCLUSION</a:t>
            </a:r>
          </a:p>
        </p:txBody>
      </p:sp>
      <p:sp>
        <p:nvSpPr>
          <p:cNvPr name="Freeform 5" id="5"/>
          <p:cNvSpPr/>
          <p:nvPr/>
        </p:nvSpPr>
        <p:spPr>
          <a:xfrm flipH="false" flipV="false" rot="1320029">
            <a:off x="-706997" y="-586144"/>
            <a:ext cx="3471395" cy="4114800"/>
          </a:xfrm>
          <a:custGeom>
            <a:avLst/>
            <a:gdLst/>
            <a:ahLst/>
            <a:cxnLst/>
            <a:rect r="r" b="b" t="t" l="l"/>
            <a:pathLst>
              <a:path h="4114800" w="3471395">
                <a:moveTo>
                  <a:pt x="0" y="0"/>
                </a:moveTo>
                <a:lnTo>
                  <a:pt x="3471394" y="0"/>
                </a:lnTo>
                <a:lnTo>
                  <a:pt x="34713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185527">
            <a:off x="14710987" y="-251985"/>
            <a:ext cx="1046352" cy="1969176"/>
          </a:xfrm>
          <a:custGeom>
            <a:avLst/>
            <a:gdLst/>
            <a:ahLst/>
            <a:cxnLst/>
            <a:rect r="r" b="b" t="t" l="l"/>
            <a:pathLst>
              <a:path h="1969176" w="1046352">
                <a:moveTo>
                  <a:pt x="0" y="0"/>
                </a:moveTo>
                <a:lnTo>
                  <a:pt x="1046352" y="0"/>
                </a:lnTo>
                <a:lnTo>
                  <a:pt x="1046352" y="1969176"/>
                </a:lnTo>
                <a:lnTo>
                  <a:pt x="0" y="1969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311667" y="7896853"/>
            <a:ext cx="1493694" cy="1938893"/>
          </a:xfrm>
          <a:custGeom>
            <a:avLst/>
            <a:gdLst/>
            <a:ahLst/>
            <a:cxnLst/>
            <a:rect r="r" b="b" t="t" l="l"/>
            <a:pathLst>
              <a:path h="1938893" w="1493694">
                <a:moveTo>
                  <a:pt x="0" y="0"/>
                </a:moveTo>
                <a:lnTo>
                  <a:pt x="1493694" y="0"/>
                </a:lnTo>
                <a:lnTo>
                  <a:pt x="1493694" y="1938894"/>
                </a:lnTo>
                <a:lnTo>
                  <a:pt x="0" y="19388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733716" y="3184367"/>
            <a:ext cx="8908467" cy="4861416"/>
          </a:xfrm>
          <a:prstGeom prst="rect">
            <a:avLst/>
          </a:prstGeom>
        </p:spPr>
        <p:txBody>
          <a:bodyPr anchor="t" rtlCol="false" tIns="0" lIns="0" bIns="0" rIns="0">
            <a:spAutoFit/>
          </a:bodyPr>
          <a:lstStyle/>
          <a:p>
            <a:pPr algn="l">
              <a:lnSpc>
                <a:spcPts val="3529"/>
              </a:lnSpc>
            </a:pPr>
            <a:r>
              <a:rPr lang="en-US" sz="2520">
                <a:solidFill>
                  <a:srgbClr val="777698"/>
                </a:solidFill>
                <a:latin typeface="Glacial Indifference"/>
                <a:ea typeface="Glacial Indifference"/>
                <a:cs typeface="Glacial Indifference"/>
                <a:sym typeface="Glacial Indifference"/>
              </a:rPr>
              <a:t>The NWU Club Management System successfully digitalizes the overall management process of university clubs.</a:t>
            </a:r>
          </a:p>
          <a:p>
            <a:pPr algn="l">
              <a:lnSpc>
                <a:spcPts val="3529"/>
              </a:lnSpc>
            </a:pPr>
            <a:r>
              <a:rPr lang="en-US" sz="2520">
                <a:solidFill>
                  <a:srgbClr val="777698"/>
                </a:solidFill>
                <a:latin typeface="Glacial Indifference"/>
                <a:ea typeface="Glacial Indifference"/>
                <a:cs typeface="Glacial Indifference"/>
                <a:sym typeface="Glacial Indifference"/>
              </a:rPr>
              <a:t>It provides a user-friendly interface for storing an</a:t>
            </a:r>
            <a:r>
              <a:rPr lang="en-US" sz="2520">
                <a:solidFill>
                  <a:srgbClr val="777698"/>
                </a:solidFill>
                <a:latin typeface="Glacial Indifference"/>
                <a:ea typeface="Glacial Indifference"/>
                <a:cs typeface="Glacial Indifference"/>
                <a:sym typeface="Glacial Indifference"/>
              </a:rPr>
              <a:t>d managing club information, event memories, and photo galleries — all in one place.By integrating essential features like Login &amp; Signup, Club Details, Memories, and Gallery, the system ensures smooth coordination between club members and administrators. This project demonstrates the practical use of Java Swing and SQLite in creating efficient desktop applications, helping to promote better organization, transparency, and engagement within university clubs.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1777495" y="4961721"/>
            <a:ext cx="6803794" cy="6766683"/>
          </a:xfrm>
          <a:custGeom>
            <a:avLst/>
            <a:gdLst/>
            <a:ahLst/>
            <a:cxnLst/>
            <a:rect r="r" b="b" t="t" l="l"/>
            <a:pathLst>
              <a:path h="6766683" w="6803794">
                <a:moveTo>
                  <a:pt x="0" y="0"/>
                </a:moveTo>
                <a:lnTo>
                  <a:pt x="6803794" y="0"/>
                </a:lnTo>
                <a:lnTo>
                  <a:pt x="6803794" y="6766682"/>
                </a:lnTo>
                <a:lnTo>
                  <a:pt x="0" y="6766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1192">
            <a:off x="-868403" y="-316668"/>
            <a:ext cx="2191276" cy="7627860"/>
          </a:xfrm>
          <a:custGeom>
            <a:avLst/>
            <a:gdLst/>
            <a:ahLst/>
            <a:cxnLst/>
            <a:rect r="r" b="b" t="t" l="l"/>
            <a:pathLst>
              <a:path h="7627860" w="2191276">
                <a:moveTo>
                  <a:pt x="0" y="0"/>
                </a:moveTo>
                <a:lnTo>
                  <a:pt x="2191276" y="0"/>
                </a:lnTo>
                <a:lnTo>
                  <a:pt x="2191276" y="7627860"/>
                </a:lnTo>
                <a:lnTo>
                  <a:pt x="0" y="7627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43317" y="-1311257"/>
            <a:ext cx="5625225" cy="5604770"/>
          </a:xfrm>
          <a:custGeom>
            <a:avLst/>
            <a:gdLst/>
            <a:ahLst/>
            <a:cxnLst/>
            <a:rect r="r" b="b" t="t" l="l"/>
            <a:pathLst>
              <a:path h="5604770" w="5625225">
                <a:moveTo>
                  <a:pt x="0" y="0"/>
                </a:moveTo>
                <a:lnTo>
                  <a:pt x="5625225" y="0"/>
                </a:lnTo>
                <a:lnTo>
                  <a:pt x="5625225" y="5604770"/>
                </a:lnTo>
                <a:lnTo>
                  <a:pt x="0" y="5604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026299" y="1116596"/>
            <a:ext cx="8235402" cy="8053807"/>
          </a:xfrm>
          <a:custGeom>
            <a:avLst/>
            <a:gdLst/>
            <a:ahLst/>
            <a:cxnLst/>
            <a:rect r="r" b="b" t="t" l="l"/>
            <a:pathLst>
              <a:path h="8053807" w="8235402">
                <a:moveTo>
                  <a:pt x="0" y="0"/>
                </a:moveTo>
                <a:lnTo>
                  <a:pt x="8235402" y="0"/>
                </a:lnTo>
                <a:lnTo>
                  <a:pt x="8235402" y="8053808"/>
                </a:lnTo>
                <a:lnTo>
                  <a:pt x="0" y="80538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137725">
            <a:off x="2880559" y="-63361"/>
            <a:ext cx="2093963" cy="2945473"/>
          </a:xfrm>
          <a:custGeom>
            <a:avLst/>
            <a:gdLst/>
            <a:ahLst/>
            <a:cxnLst/>
            <a:rect r="r" b="b" t="t" l="l"/>
            <a:pathLst>
              <a:path h="2945473" w="2093963">
                <a:moveTo>
                  <a:pt x="0" y="0"/>
                </a:moveTo>
                <a:lnTo>
                  <a:pt x="2093964" y="0"/>
                </a:lnTo>
                <a:lnTo>
                  <a:pt x="2093964" y="2945472"/>
                </a:lnTo>
                <a:lnTo>
                  <a:pt x="0" y="29454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6185527">
            <a:off x="11325329" y="-688491"/>
            <a:ext cx="1046352" cy="1969176"/>
          </a:xfrm>
          <a:custGeom>
            <a:avLst/>
            <a:gdLst/>
            <a:ahLst/>
            <a:cxnLst/>
            <a:rect r="r" b="b" t="t" l="l"/>
            <a:pathLst>
              <a:path h="1969176" w="1046352">
                <a:moveTo>
                  <a:pt x="0" y="0"/>
                </a:moveTo>
                <a:lnTo>
                  <a:pt x="1046351" y="0"/>
                </a:lnTo>
                <a:lnTo>
                  <a:pt x="1046351" y="1969176"/>
                </a:lnTo>
                <a:lnTo>
                  <a:pt x="0" y="19691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528130" y="3533604"/>
            <a:ext cx="798822" cy="1036912"/>
          </a:xfrm>
          <a:custGeom>
            <a:avLst/>
            <a:gdLst/>
            <a:ahLst/>
            <a:cxnLst/>
            <a:rect r="r" b="b" t="t" l="l"/>
            <a:pathLst>
              <a:path h="1036912" w="798822">
                <a:moveTo>
                  <a:pt x="0" y="0"/>
                </a:moveTo>
                <a:lnTo>
                  <a:pt x="798822" y="0"/>
                </a:lnTo>
                <a:lnTo>
                  <a:pt x="798822" y="1036913"/>
                </a:lnTo>
                <a:lnTo>
                  <a:pt x="0" y="10369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1654439" y="9475433"/>
            <a:ext cx="1450977" cy="1773286"/>
          </a:xfrm>
          <a:custGeom>
            <a:avLst/>
            <a:gdLst/>
            <a:ahLst/>
            <a:cxnLst/>
            <a:rect r="r" b="b" t="t" l="l"/>
            <a:pathLst>
              <a:path h="1773286" w="1450977">
                <a:moveTo>
                  <a:pt x="0" y="0"/>
                </a:moveTo>
                <a:lnTo>
                  <a:pt x="1450977" y="0"/>
                </a:lnTo>
                <a:lnTo>
                  <a:pt x="1450977" y="1773285"/>
                </a:lnTo>
                <a:lnTo>
                  <a:pt x="0" y="17732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6781024" y="3656886"/>
            <a:ext cx="4725952" cy="1932222"/>
          </a:xfrm>
          <a:prstGeom prst="rect">
            <a:avLst/>
          </a:prstGeom>
        </p:spPr>
        <p:txBody>
          <a:bodyPr anchor="t" rtlCol="false" tIns="0" lIns="0" bIns="0" rIns="0">
            <a:spAutoFit/>
          </a:bodyPr>
          <a:lstStyle/>
          <a:p>
            <a:pPr algn="ctr">
              <a:lnSpc>
                <a:spcPts val="12880"/>
              </a:lnSpc>
            </a:pPr>
            <a:r>
              <a:rPr lang="en-US" sz="9200">
                <a:solidFill>
                  <a:srgbClr val="777698"/>
                </a:solidFill>
                <a:latin typeface="Sifonn"/>
                <a:ea typeface="Sifonn"/>
                <a:cs typeface="Sifonn"/>
                <a:sym typeface="Sifonn"/>
              </a:rPr>
              <a:t>THANK</a:t>
            </a:r>
          </a:p>
        </p:txBody>
      </p:sp>
      <p:sp>
        <p:nvSpPr>
          <p:cNvPr name="TextBox 11" id="11"/>
          <p:cNvSpPr txBox="true"/>
          <p:nvPr/>
        </p:nvSpPr>
        <p:spPr>
          <a:xfrm rot="0">
            <a:off x="6913024" y="4892120"/>
            <a:ext cx="4461951" cy="1566544"/>
          </a:xfrm>
          <a:prstGeom prst="rect">
            <a:avLst/>
          </a:prstGeom>
        </p:spPr>
        <p:txBody>
          <a:bodyPr anchor="t" rtlCol="false" tIns="0" lIns="0" bIns="0" rIns="0">
            <a:spAutoFit/>
          </a:bodyPr>
          <a:lstStyle/>
          <a:p>
            <a:pPr algn="ctr">
              <a:lnSpc>
                <a:spcPts val="12880"/>
              </a:lnSpc>
            </a:pPr>
            <a:r>
              <a:rPr lang="en-US" sz="9200">
                <a:solidFill>
                  <a:srgbClr val="777698"/>
                </a:solidFill>
                <a:latin typeface="Sifonn"/>
                <a:ea typeface="Sifonn"/>
                <a:cs typeface="Sifonn"/>
                <a:sym typeface="Sifonn"/>
              </a:rPr>
              <a:t>YOU</a:t>
            </a:r>
          </a:p>
        </p:txBody>
      </p:sp>
      <p:sp>
        <p:nvSpPr>
          <p:cNvPr name="Freeform 12" id="12"/>
          <p:cNvSpPr/>
          <p:nvPr/>
        </p:nvSpPr>
        <p:spPr>
          <a:xfrm flipH="false" flipV="false" rot="0">
            <a:off x="13537926" y="5761117"/>
            <a:ext cx="4545111" cy="4620189"/>
          </a:xfrm>
          <a:custGeom>
            <a:avLst/>
            <a:gdLst/>
            <a:ahLst/>
            <a:cxnLst/>
            <a:rect r="r" b="b" t="t" l="l"/>
            <a:pathLst>
              <a:path h="4620189" w="4545111">
                <a:moveTo>
                  <a:pt x="0" y="0"/>
                </a:moveTo>
                <a:lnTo>
                  <a:pt x="4545111" y="0"/>
                </a:lnTo>
                <a:lnTo>
                  <a:pt x="4545111" y="4620190"/>
                </a:lnTo>
                <a:lnTo>
                  <a:pt x="0" y="4620190"/>
                </a:lnTo>
                <a:lnTo>
                  <a:pt x="0" y="0"/>
                </a:lnTo>
                <a:close/>
              </a:path>
            </a:pathLst>
          </a:custGeom>
          <a:blipFill>
            <a:blip r:embed="rId1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6185527">
            <a:off x="12552895" y="-506081"/>
            <a:ext cx="1046352" cy="1969176"/>
          </a:xfrm>
          <a:custGeom>
            <a:avLst/>
            <a:gdLst/>
            <a:ahLst/>
            <a:cxnLst/>
            <a:rect r="r" b="b" t="t" l="l"/>
            <a:pathLst>
              <a:path h="1969176" w="1046352">
                <a:moveTo>
                  <a:pt x="0" y="0"/>
                </a:moveTo>
                <a:lnTo>
                  <a:pt x="1046351" y="0"/>
                </a:lnTo>
                <a:lnTo>
                  <a:pt x="1046351" y="1969175"/>
                </a:lnTo>
                <a:lnTo>
                  <a:pt x="0" y="1969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55497" y="1368560"/>
            <a:ext cx="12596563" cy="8735481"/>
          </a:xfrm>
          <a:custGeom>
            <a:avLst/>
            <a:gdLst/>
            <a:ahLst/>
            <a:cxnLst/>
            <a:rect r="r" b="b" t="t" l="l"/>
            <a:pathLst>
              <a:path h="8735481" w="12596563">
                <a:moveTo>
                  <a:pt x="0" y="0"/>
                </a:moveTo>
                <a:lnTo>
                  <a:pt x="12596563" y="0"/>
                </a:lnTo>
                <a:lnTo>
                  <a:pt x="12596563" y="8735480"/>
                </a:lnTo>
                <a:lnTo>
                  <a:pt x="0" y="8735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23083" y="1368560"/>
            <a:ext cx="12428978" cy="8619263"/>
          </a:xfrm>
          <a:custGeom>
            <a:avLst/>
            <a:gdLst/>
            <a:ahLst/>
            <a:cxnLst/>
            <a:rect r="r" b="b" t="t" l="l"/>
            <a:pathLst>
              <a:path h="8619263" w="12428978">
                <a:moveTo>
                  <a:pt x="0" y="0"/>
                </a:moveTo>
                <a:lnTo>
                  <a:pt x="12428977" y="0"/>
                </a:lnTo>
                <a:lnTo>
                  <a:pt x="12428977" y="8619263"/>
                </a:lnTo>
                <a:lnTo>
                  <a:pt x="0" y="8619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1062" y="4083352"/>
            <a:ext cx="947633" cy="1230078"/>
          </a:xfrm>
          <a:custGeom>
            <a:avLst/>
            <a:gdLst/>
            <a:ahLst/>
            <a:cxnLst/>
            <a:rect r="r" b="b" t="t" l="l"/>
            <a:pathLst>
              <a:path h="1230078" w="947633">
                <a:moveTo>
                  <a:pt x="0" y="0"/>
                </a:moveTo>
                <a:lnTo>
                  <a:pt x="947633" y="0"/>
                </a:lnTo>
                <a:lnTo>
                  <a:pt x="947633" y="1230078"/>
                </a:lnTo>
                <a:lnTo>
                  <a:pt x="0" y="123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516268" y="2192161"/>
            <a:ext cx="4853203"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PRESENTED TO</a:t>
            </a:r>
          </a:p>
        </p:txBody>
      </p:sp>
      <p:sp>
        <p:nvSpPr>
          <p:cNvPr name="TextBox 7" id="7"/>
          <p:cNvSpPr txBox="true"/>
          <p:nvPr/>
        </p:nvSpPr>
        <p:spPr>
          <a:xfrm rot="0">
            <a:off x="4679486" y="3994291"/>
            <a:ext cx="8039179" cy="2571116"/>
          </a:xfrm>
          <a:prstGeom prst="rect">
            <a:avLst/>
          </a:prstGeom>
        </p:spPr>
        <p:txBody>
          <a:bodyPr anchor="t" rtlCol="false" tIns="0" lIns="0" bIns="0" rIns="0">
            <a:spAutoFit/>
          </a:bodyPr>
          <a:lstStyle/>
          <a:p>
            <a:pPr algn="just">
              <a:lnSpc>
                <a:spcPts val="6859"/>
              </a:lnSpc>
            </a:pPr>
            <a:r>
              <a:rPr lang="en-US" sz="4899">
                <a:solidFill>
                  <a:srgbClr val="2E2E30"/>
                </a:solidFill>
                <a:latin typeface="Bricolage Grotesque"/>
                <a:ea typeface="Bricolage Grotesque"/>
                <a:cs typeface="Bricolage Grotesque"/>
                <a:sym typeface="Bricolage Grotesque"/>
              </a:rPr>
              <a:t>Zahrul Jannat Peya</a:t>
            </a:r>
          </a:p>
          <a:p>
            <a:pPr algn="just">
              <a:lnSpc>
                <a:spcPts val="6859"/>
              </a:lnSpc>
            </a:pPr>
            <a:r>
              <a:rPr lang="en-US" sz="4899">
                <a:solidFill>
                  <a:srgbClr val="2E2E30"/>
                </a:solidFill>
                <a:latin typeface="Bricolage Grotesque"/>
                <a:ea typeface="Bricolage Grotesque"/>
                <a:cs typeface="Bricolage Grotesque"/>
                <a:sym typeface="Bricolage Grotesque"/>
              </a:rPr>
              <a:t>Assistant Professor </a:t>
            </a:r>
          </a:p>
          <a:p>
            <a:pPr algn="just">
              <a:lnSpc>
                <a:spcPts val="6859"/>
              </a:lnSpc>
            </a:pPr>
            <a:r>
              <a:rPr lang="en-US" sz="4899">
                <a:solidFill>
                  <a:srgbClr val="2E2E30"/>
                </a:solidFill>
                <a:latin typeface="Bricolage Grotesque"/>
                <a:ea typeface="Bricolage Grotesque"/>
                <a:cs typeface="Bricolage Grotesque"/>
                <a:sym typeface="Bricolage Grotesque"/>
              </a:rPr>
              <a:t>Department of CSE, NWU</a:t>
            </a:r>
          </a:p>
        </p:txBody>
      </p:sp>
      <p:sp>
        <p:nvSpPr>
          <p:cNvPr name="Freeform 8" id="8"/>
          <p:cNvSpPr/>
          <p:nvPr/>
        </p:nvSpPr>
        <p:spPr>
          <a:xfrm flipH="false" flipV="false" rot="0">
            <a:off x="14887322" y="6381433"/>
            <a:ext cx="3641598" cy="4114800"/>
          </a:xfrm>
          <a:custGeom>
            <a:avLst/>
            <a:gdLst/>
            <a:ahLst/>
            <a:cxnLst/>
            <a:rect r="r" b="b" t="t" l="l"/>
            <a:pathLst>
              <a:path h="4114800" w="3641598">
                <a:moveTo>
                  <a:pt x="0" y="0"/>
                </a:moveTo>
                <a:lnTo>
                  <a:pt x="3641598" y="0"/>
                </a:lnTo>
                <a:lnTo>
                  <a:pt x="364159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49347" y="0"/>
            <a:ext cx="3445448" cy="3631566"/>
          </a:xfrm>
          <a:custGeom>
            <a:avLst/>
            <a:gdLst/>
            <a:ahLst/>
            <a:cxnLst/>
            <a:rect r="r" b="b" t="t" l="l"/>
            <a:pathLst>
              <a:path h="3631566" w="3445448">
                <a:moveTo>
                  <a:pt x="0" y="0"/>
                </a:moveTo>
                <a:lnTo>
                  <a:pt x="3445449" y="0"/>
                </a:lnTo>
                <a:lnTo>
                  <a:pt x="3445449" y="3631566"/>
                </a:lnTo>
                <a:lnTo>
                  <a:pt x="0" y="36315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6185527">
            <a:off x="12552895" y="-506081"/>
            <a:ext cx="1046352" cy="1969176"/>
          </a:xfrm>
          <a:custGeom>
            <a:avLst/>
            <a:gdLst/>
            <a:ahLst/>
            <a:cxnLst/>
            <a:rect r="r" b="b" t="t" l="l"/>
            <a:pathLst>
              <a:path h="1969176" w="1046352">
                <a:moveTo>
                  <a:pt x="0" y="0"/>
                </a:moveTo>
                <a:lnTo>
                  <a:pt x="1046351" y="0"/>
                </a:lnTo>
                <a:lnTo>
                  <a:pt x="1046351" y="1969175"/>
                </a:lnTo>
                <a:lnTo>
                  <a:pt x="0" y="1969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55497" y="1368560"/>
            <a:ext cx="12596563" cy="8735481"/>
          </a:xfrm>
          <a:custGeom>
            <a:avLst/>
            <a:gdLst/>
            <a:ahLst/>
            <a:cxnLst/>
            <a:rect r="r" b="b" t="t" l="l"/>
            <a:pathLst>
              <a:path h="8735481" w="12596563">
                <a:moveTo>
                  <a:pt x="0" y="0"/>
                </a:moveTo>
                <a:lnTo>
                  <a:pt x="12596563" y="0"/>
                </a:lnTo>
                <a:lnTo>
                  <a:pt x="12596563" y="8735480"/>
                </a:lnTo>
                <a:lnTo>
                  <a:pt x="0" y="8735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23083" y="1368560"/>
            <a:ext cx="12428978" cy="8619263"/>
          </a:xfrm>
          <a:custGeom>
            <a:avLst/>
            <a:gdLst/>
            <a:ahLst/>
            <a:cxnLst/>
            <a:rect r="r" b="b" t="t" l="l"/>
            <a:pathLst>
              <a:path h="8619263" w="12428978">
                <a:moveTo>
                  <a:pt x="0" y="0"/>
                </a:moveTo>
                <a:lnTo>
                  <a:pt x="12428977" y="0"/>
                </a:lnTo>
                <a:lnTo>
                  <a:pt x="12428977" y="8619263"/>
                </a:lnTo>
                <a:lnTo>
                  <a:pt x="0" y="8619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290258" y="6715836"/>
            <a:ext cx="3326269" cy="3758495"/>
          </a:xfrm>
          <a:custGeom>
            <a:avLst/>
            <a:gdLst/>
            <a:ahLst/>
            <a:cxnLst/>
            <a:rect r="r" b="b" t="t" l="l"/>
            <a:pathLst>
              <a:path h="3758495" w="3326269">
                <a:moveTo>
                  <a:pt x="0" y="0"/>
                </a:moveTo>
                <a:lnTo>
                  <a:pt x="3326269" y="0"/>
                </a:lnTo>
                <a:lnTo>
                  <a:pt x="3326269" y="3758495"/>
                </a:lnTo>
                <a:lnTo>
                  <a:pt x="0" y="37584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9347" y="1740"/>
            <a:ext cx="3872429" cy="4081612"/>
          </a:xfrm>
          <a:custGeom>
            <a:avLst/>
            <a:gdLst/>
            <a:ahLst/>
            <a:cxnLst/>
            <a:rect r="r" b="b" t="t" l="l"/>
            <a:pathLst>
              <a:path h="4081612" w="3872429">
                <a:moveTo>
                  <a:pt x="0" y="0"/>
                </a:moveTo>
                <a:lnTo>
                  <a:pt x="3872430" y="0"/>
                </a:lnTo>
                <a:lnTo>
                  <a:pt x="3872430" y="4081612"/>
                </a:lnTo>
                <a:lnTo>
                  <a:pt x="0" y="40816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4270623" y="3462879"/>
            <a:ext cx="2918554" cy="291855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25990" r="-20026" b="-34045"/>
              </a:stretch>
            </a:blipFill>
          </p:spPr>
        </p:sp>
      </p:grpSp>
      <p:grpSp>
        <p:nvGrpSpPr>
          <p:cNvPr name="Group 9" id="9"/>
          <p:cNvGrpSpPr/>
          <p:nvPr/>
        </p:nvGrpSpPr>
        <p:grpSpPr>
          <a:xfrm rot="0">
            <a:off x="8163868" y="3462879"/>
            <a:ext cx="2918554" cy="291855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22357" t="-44752" r="-54094" b="-31699"/>
              </a:stretch>
            </a:blipFill>
          </p:spPr>
        </p:sp>
      </p:grpSp>
      <p:grpSp>
        <p:nvGrpSpPr>
          <p:cNvPr name="Group 11" id="11"/>
          <p:cNvGrpSpPr/>
          <p:nvPr/>
        </p:nvGrpSpPr>
        <p:grpSpPr>
          <a:xfrm rot="0">
            <a:off x="11968767" y="3462879"/>
            <a:ext cx="2918554" cy="29185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7883" t="-34676" r="-11188" b="-54168"/>
              </a:stretch>
            </a:blipFill>
          </p:spPr>
        </p:sp>
      </p:grpSp>
      <p:sp>
        <p:nvSpPr>
          <p:cNvPr name="TextBox 13" id="13"/>
          <p:cNvSpPr txBox="true"/>
          <p:nvPr/>
        </p:nvSpPr>
        <p:spPr>
          <a:xfrm rot="0">
            <a:off x="4516268" y="2192161"/>
            <a:ext cx="4853203"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PRESENTED BY</a:t>
            </a:r>
          </a:p>
        </p:txBody>
      </p:sp>
      <p:sp>
        <p:nvSpPr>
          <p:cNvPr name="TextBox 14" id="14"/>
          <p:cNvSpPr txBox="true"/>
          <p:nvPr/>
        </p:nvSpPr>
        <p:spPr>
          <a:xfrm rot="0">
            <a:off x="4270623" y="6762433"/>
            <a:ext cx="3198019" cy="1021714"/>
          </a:xfrm>
          <a:prstGeom prst="rect">
            <a:avLst/>
          </a:prstGeom>
        </p:spPr>
        <p:txBody>
          <a:bodyPr anchor="t" rtlCol="false" tIns="0" lIns="0" bIns="0" rIns="0">
            <a:spAutoFit/>
          </a:bodyPr>
          <a:lstStyle/>
          <a:p>
            <a:pPr algn="ctr">
              <a:lnSpc>
                <a:spcPts val="4060"/>
              </a:lnSpc>
            </a:pPr>
            <a:r>
              <a:rPr lang="en-US" sz="2900">
                <a:solidFill>
                  <a:srgbClr val="000000"/>
                </a:solidFill>
                <a:latin typeface="Bricolage Grotesque"/>
                <a:ea typeface="Bricolage Grotesque"/>
                <a:cs typeface="Bricolage Grotesque"/>
                <a:sym typeface="Bricolage Grotesque"/>
              </a:rPr>
              <a:t>Tayeba Hafiz Raisa</a:t>
            </a:r>
          </a:p>
          <a:p>
            <a:pPr algn="ctr">
              <a:lnSpc>
                <a:spcPts val="4060"/>
              </a:lnSpc>
            </a:pPr>
            <a:r>
              <a:rPr lang="en-US" sz="2900">
                <a:solidFill>
                  <a:srgbClr val="000000"/>
                </a:solidFill>
                <a:latin typeface="Bricolage Grotesque"/>
                <a:ea typeface="Bricolage Grotesque"/>
                <a:cs typeface="Bricolage Grotesque"/>
                <a:sym typeface="Bricolage Grotesque"/>
              </a:rPr>
              <a:t>ID: 20232166010</a:t>
            </a:r>
          </a:p>
        </p:txBody>
      </p:sp>
      <p:sp>
        <p:nvSpPr>
          <p:cNvPr name="TextBox 15" id="15"/>
          <p:cNvSpPr txBox="true"/>
          <p:nvPr/>
        </p:nvSpPr>
        <p:spPr>
          <a:xfrm rot="0">
            <a:off x="8356511" y="6762433"/>
            <a:ext cx="2812732" cy="1021714"/>
          </a:xfrm>
          <a:prstGeom prst="rect">
            <a:avLst/>
          </a:prstGeom>
        </p:spPr>
        <p:txBody>
          <a:bodyPr anchor="t" rtlCol="false" tIns="0" lIns="0" bIns="0" rIns="0">
            <a:spAutoFit/>
          </a:bodyPr>
          <a:lstStyle/>
          <a:p>
            <a:pPr algn="ctr">
              <a:lnSpc>
                <a:spcPts val="4060"/>
              </a:lnSpc>
            </a:pPr>
            <a:r>
              <a:rPr lang="en-US" sz="2900">
                <a:solidFill>
                  <a:srgbClr val="000000"/>
                </a:solidFill>
                <a:latin typeface="Bricolage Grotesque"/>
                <a:ea typeface="Bricolage Grotesque"/>
                <a:cs typeface="Bricolage Grotesque"/>
                <a:sym typeface="Bricolage Grotesque"/>
              </a:rPr>
              <a:t>Masud Rana</a:t>
            </a:r>
          </a:p>
          <a:p>
            <a:pPr algn="ctr">
              <a:lnSpc>
                <a:spcPts val="4060"/>
              </a:lnSpc>
            </a:pPr>
            <a:r>
              <a:rPr lang="en-US" sz="2900">
                <a:solidFill>
                  <a:srgbClr val="000000"/>
                </a:solidFill>
                <a:latin typeface="Bricolage Grotesque"/>
                <a:ea typeface="Bricolage Grotesque"/>
                <a:cs typeface="Bricolage Grotesque"/>
                <a:sym typeface="Bricolage Grotesque"/>
              </a:rPr>
              <a:t>ID: 20232078010</a:t>
            </a:r>
          </a:p>
        </p:txBody>
      </p:sp>
      <p:sp>
        <p:nvSpPr>
          <p:cNvPr name="TextBox 16" id="16"/>
          <p:cNvSpPr txBox="true"/>
          <p:nvPr/>
        </p:nvSpPr>
        <p:spPr>
          <a:xfrm rot="0">
            <a:off x="12076256" y="6762433"/>
            <a:ext cx="2809399" cy="1021714"/>
          </a:xfrm>
          <a:prstGeom prst="rect">
            <a:avLst/>
          </a:prstGeom>
        </p:spPr>
        <p:txBody>
          <a:bodyPr anchor="t" rtlCol="false" tIns="0" lIns="0" bIns="0" rIns="0">
            <a:spAutoFit/>
          </a:bodyPr>
          <a:lstStyle/>
          <a:p>
            <a:pPr algn="ctr">
              <a:lnSpc>
                <a:spcPts val="4060"/>
              </a:lnSpc>
            </a:pPr>
            <a:r>
              <a:rPr lang="en-US" sz="2900">
                <a:solidFill>
                  <a:srgbClr val="000000"/>
                </a:solidFill>
                <a:latin typeface="Bricolage Grotesque"/>
                <a:ea typeface="Bricolage Grotesque"/>
                <a:cs typeface="Bricolage Grotesque"/>
                <a:sym typeface="Bricolage Grotesque"/>
              </a:rPr>
              <a:t>Mithila Mondal</a:t>
            </a:r>
          </a:p>
          <a:p>
            <a:pPr algn="ctr">
              <a:lnSpc>
                <a:spcPts val="4060"/>
              </a:lnSpc>
            </a:pPr>
            <a:r>
              <a:rPr lang="en-US" sz="2900">
                <a:solidFill>
                  <a:srgbClr val="000000"/>
                </a:solidFill>
                <a:latin typeface="Bricolage Grotesque"/>
                <a:ea typeface="Bricolage Grotesque"/>
                <a:cs typeface="Bricolage Grotesque"/>
                <a:sym typeface="Bricolage Grotesque"/>
              </a:rPr>
              <a:t>ID: 20232076010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3804337" y="1028700"/>
            <a:ext cx="10512334" cy="9575781"/>
          </a:xfrm>
          <a:custGeom>
            <a:avLst/>
            <a:gdLst/>
            <a:ahLst/>
            <a:cxnLst/>
            <a:rect r="r" b="b" t="t" l="l"/>
            <a:pathLst>
              <a:path h="9575781" w="10512334">
                <a:moveTo>
                  <a:pt x="0" y="0"/>
                </a:moveTo>
                <a:lnTo>
                  <a:pt x="10512334" y="0"/>
                </a:lnTo>
                <a:lnTo>
                  <a:pt x="10512334" y="9575781"/>
                </a:lnTo>
                <a:lnTo>
                  <a:pt x="0" y="9575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1787" y="170123"/>
            <a:ext cx="11454884" cy="10434358"/>
          </a:xfrm>
          <a:custGeom>
            <a:avLst/>
            <a:gdLst/>
            <a:ahLst/>
            <a:cxnLst/>
            <a:rect r="r" b="b" t="t" l="l"/>
            <a:pathLst>
              <a:path h="10434358" w="11454884">
                <a:moveTo>
                  <a:pt x="0" y="0"/>
                </a:moveTo>
                <a:lnTo>
                  <a:pt x="11454884" y="0"/>
                </a:lnTo>
                <a:lnTo>
                  <a:pt x="11454884" y="10434358"/>
                </a:lnTo>
                <a:lnTo>
                  <a:pt x="0" y="10434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185527">
            <a:off x="12679172" y="-685924"/>
            <a:ext cx="1046352" cy="1969176"/>
          </a:xfrm>
          <a:custGeom>
            <a:avLst/>
            <a:gdLst/>
            <a:ahLst/>
            <a:cxnLst/>
            <a:rect r="r" b="b" t="t" l="l"/>
            <a:pathLst>
              <a:path h="1969176" w="1046352">
                <a:moveTo>
                  <a:pt x="0" y="0"/>
                </a:moveTo>
                <a:lnTo>
                  <a:pt x="1046351" y="0"/>
                </a:lnTo>
                <a:lnTo>
                  <a:pt x="1046351" y="1969176"/>
                </a:lnTo>
                <a:lnTo>
                  <a:pt x="0" y="1969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46402" y="5891005"/>
            <a:ext cx="3641598" cy="4114800"/>
          </a:xfrm>
          <a:custGeom>
            <a:avLst/>
            <a:gdLst/>
            <a:ahLst/>
            <a:cxnLst/>
            <a:rect r="r" b="b" t="t" l="l"/>
            <a:pathLst>
              <a:path h="4114800" w="3641598">
                <a:moveTo>
                  <a:pt x="0" y="0"/>
                </a:moveTo>
                <a:lnTo>
                  <a:pt x="3641598" y="0"/>
                </a:lnTo>
                <a:lnTo>
                  <a:pt x="364159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366634" y="-198496"/>
            <a:ext cx="2921366" cy="3079173"/>
          </a:xfrm>
          <a:custGeom>
            <a:avLst/>
            <a:gdLst/>
            <a:ahLst/>
            <a:cxnLst/>
            <a:rect r="r" b="b" t="t" l="l"/>
            <a:pathLst>
              <a:path h="3079173" w="2921366">
                <a:moveTo>
                  <a:pt x="0" y="0"/>
                </a:moveTo>
                <a:lnTo>
                  <a:pt x="2921366" y="0"/>
                </a:lnTo>
                <a:lnTo>
                  <a:pt x="2921366" y="3079174"/>
                </a:lnTo>
                <a:lnTo>
                  <a:pt x="0" y="30791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71646" y="7124530"/>
            <a:ext cx="2608864" cy="2881275"/>
          </a:xfrm>
          <a:custGeom>
            <a:avLst/>
            <a:gdLst/>
            <a:ahLst/>
            <a:cxnLst/>
            <a:rect r="r" b="b" t="t" l="l"/>
            <a:pathLst>
              <a:path h="2881275" w="2608864">
                <a:moveTo>
                  <a:pt x="0" y="0"/>
                </a:moveTo>
                <a:lnTo>
                  <a:pt x="2608864" y="0"/>
                </a:lnTo>
                <a:lnTo>
                  <a:pt x="2608864" y="2881275"/>
                </a:lnTo>
                <a:lnTo>
                  <a:pt x="0" y="28812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5754129" y="974117"/>
            <a:ext cx="5670200"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INTRODUCTION</a:t>
            </a:r>
          </a:p>
        </p:txBody>
      </p:sp>
      <p:sp>
        <p:nvSpPr>
          <p:cNvPr name="TextBox 9" id="9"/>
          <p:cNvSpPr txBox="true"/>
          <p:nvPr/>
        </p:nvSpPr>
        <p:spPr>
          <a:xfrm rot="0">
            <a:off x="4205471" y="2032498"/>
            <a:ext cx="8767517" cy="6260104"/>
          </a:xfrm>
          <a:prstGeom prst="rect">
            <a:avLst/>
          </a:prstGeom>
        </p:spPr>
        <p:txBody>
          <a:bodyPr anchor="t" rtlCol="false" tIns="0" lIns="0" bIns="0" rIns="0">
            <a:spAutoFit/>
          </a:bodyPr>
          <a:lstStyle/>
          <a:p>
            <a:pPr algn="just">
              <a:lnSpc>
                <a:spcPts val="3554"/>
              </a:lnSpc>
            </a:pPr>
            <a:r>
              <a:rPr lang="en-US" sz="2539">
                <a:solidFill>
                  <a:srgbClr val="777698"/>
                </a:solidFill>
                <a:latin typeface="Bricolage Grotesque"/>
                <a:ea typeface="Bricolage Grotesque"/>
                <a:cs typeface="Bricolage Grotesque"/>
                <a:sym typeface="Bricolage Grotesque"/>
              </a:rPr>
              <a:t>The NWU Club Management System is a </a:t>
            </a:r>
            <a:r>
              <a:rPr lang="en-US" sz="2539">
                <a:solidFill>
                  <a:srgbClr val="777698"/>
                </a:solidFill>
                <a:latin typeface="Bricolage Grotesque"/>
                <a:ea typeface="Bricolage Grotesque"/>
                <a:cs typeface="Bricolage Grotesque"/>
                <a:sym typeface="Bricolage Grotesque"/>
              </a:rPr>
              <a:t>desktop-based application developed using Java Swing to help streamline the activities of university clubs at North Western University (NWU).</a:t>
            </a:r>
          </a:p>
          <a:p>
            <a:pPr algn="just">
              <a:lnSpc>
                <a:spcPts val="3554"/>
              </a:lnSpc>
            </a:pPr>
            <a:r>
              <a:rPr lang="en-US" sz="2539">
                <a:solidFill>
                  <a:srgbClr val="777698"/>
                </a:solidFill>
                <a:latin typeface="Bricolage Grotesque"/>
                <a:ea typeface="Bricolage Grotesque"/>
                <a:cs typeface="Bricolage Grotesque"/>
                <a:sym typeface="Bricolage Grotesque"/>
              </a:rPr>
              <a:t>It provides an easy and organized way to manage club details, maintain event memories, and preserve photos in a digital gallery.</a:t>
            </a:r>
          </a:p>
          <a:p>
            <a:pPr algn="just">
              <a:lnSpc>
                <a:spcPts val="3554"/>
              </a:lnSpc>
            </a:pPr>
            <a:r>
              <a:rPr lang="en-US" sz="2539">
                <a:solidFill>
                  <a:srgbClr val="777698"/>
                </a:solidFill>
                <a:latin typeface="Bricolage Grotesque"/>
                <a:ea typeface="Bricolage Grotesque"/>
                <a:cs typeface="Bricolage Grotesque"/>
                <a:sym typeface="Bricolage Grotesque"/>
              </a:rPr>
              <a:t>Through its login and signup system, both club members and administrators can securely access and update club information.</a:t>
            </a:r>
          </a:p>
          <a:p>
            <a:pPr algn="just">
              <a:lnSpc>
                <a:spcPts val="3554"/>
              </a:lnSpc>
            </a:pPr>
            <a:r>
              <a:rPr lang="en-US" sz="2539">
                <a:solidFill>
                  <a:srgbClr val="777698"/>
                </a:solidFill>
                <a:latin typeface="Bricolage Grotesque"/>
                <a:ea typeface="Bricolage Grotesque"/>
                <a:cs typeface="Bricolage Grotesque"/>
                <a:sym typeface="Bricolage Grotesque"/>
              </a:rPr>
              <a:t>The application reduces manual work, ensures better record keeping, and strengthens communication within the club by keeping all important data in one accessible platform.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4507673" y="1031267"/>
            <a:ext cx="9864572" cy="8985728"/>
          </a:xfrm>
          <a:custGeom>
            <a:avLst/>
            <a:gdLst/>
            <a:ahLst/>
            <a:cxnLst/>
            <a:rect r="r" b="b" t="t" l="l"/>
            <a:pathLst>
              <a:path h="8985728" w="9864572">
                <a:moveTo>
                  <a:pt x="0" y="0"/>
                </a:moveTo>
                <a:lnTo>
                  <a:pt x="9864571" y="0"/>
                </a:lnTo>
                <a:lnTo>
                  <a:pt x="9864571" y="8985728"/>
                </a:lnTo>
                <a:lnTo>
                  <a:pt x="0" y="898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4" y="1031267"/>
            <a:ext cx="9864572" cy="8985728"/>
          </a:xfrm>
          <a:custGeom>
            <a:avLst/>
            <a:gdLst/>
            <a:ahLst/>
            <a:cxnLst/>
            <a:rect r="r" b="b" t="t" l="l"/>
            <a:pathLst>
              <a:path h="8985728" w="9864572">
                <a:moveTo>
                  <a:pt x="0" y="0"/>
                </a:moveTo>
                <a:lnTo>
                  <a:pt x="9864572" y="0"/>
                </a:lnTo>
                <a:lnTo>
                  <a:pt x="9864572" y="8985728"/>
                </a:lnTo>
                <a:lnTo>
                  <a:pt x="0" y="898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19055" y="3022772"/>
            <a:ext cx="7441808" cy="4631055"/>
          </a:xfrm>
          <a:prstGeom prst="rect">
            <a:avLst/>
          </a:prstGeom>
        </p:spPr>
        <p:txBody>
          <a:bodyPr anchor="t" rtlCol="false" tIns="0" lIns="0" bIns="0" rIns="0">
            <a:spAutoFit/>
          </a:bodyPr>
          <a:lstStyle/>
          <a:p>
            <a:pPr algn="l" marL="712467" indent="-356233" lvl="1">
              <a:lnSpc>
                <a:spcPts val="4619"/>
              </a:lnSpc>
              <a:buFont typeface="Arial"/>
              <a:buChar char="•"/>
            </a:pPr>
            <a:r>
              <a:rPr lang="en-US" sz="3299">
                <a:solidFill>
                  <a:srgbClr val="777698"/>
                </a:solidFill>
                <a:latin typeface="Glacial Indifference"/>
                <a:ea typeface="Glacial Indifference"/>
                <a:cs typeface="Glacial Indifference"/>
                <a:sym typeface="Glacial Indifference"/>
              </a:rPr>
              <a:t>Automate club record management.</a:t>
            </a:r>
          </a:p>
          <a:p>
            <a:pPr algn="l" marL="712467" indent="-356233" lvl="1">
              <a:lnSpc>
                <a:spcPts val="4619"/>
              </a:lnSpc>
              <a:buFont typeface="Arial"/>
              <a:buChar char="•"/>
            </a:pPr>
            <a:r>
              <a:rPr lang="en-US" sz="3299">
                <a:solidFill>
                  <a:srgbClr val="777698"/>
                </a:solidFill>
                <a:latin typeface="Glacial Indifference"/>
                <a:ea typeface="Glacial Indifference"/>
                <a:cs typeface="Glacial Indifference"/>
                <a:sym typeface="Glacial Indifference"/>
              </a:rPr>
              <a:t>Provide login/signup system for users.</a:t>
            </a:r>
          </a:p>
          <a:p>
            <a:pPr algn="l" marL="712467" indent="-356233" lvl="1">
              <a:lnSpc>
                <a:spcPts val="4619"/>
              </a:lnSpc>
              <a:buFont typeface="Arial"/>
              <a:buChar char="•"/>
            </a:pPr>
            <a:r>
              <a:rPr lang="en-US" sz="3299">
                <a:solidFill>
                  <a:srgbClr val="777698"/>
                </a:solidFill>
                <a:latin typeface="Glacial Indifference"/>
                <a:ea typeface="Glacial Indifference"/>
                <a:cs typeface="Glacial Indifference"/>
                <a:sym typeface="Glacial Indifference"/>
              </a:rPr>
              <a:t>Maintain a digital gallery of club events.</a:t>
            </a:r>
          </a:p>
          <a:p>
            <a:pPr algn="l" marL="712467" indent="-356233" lvl="1">
              <a:lnSpc>
                <a:spcPts val="4619"/>
              </a:lnSpc>
              <a:buFont typeface="Arial"/>
              <a:buChar char="•"/>
            </a:pPr>
            <a:r>
              <a:rPr lang="en-US" sz="3299">
                <a:solidFill>
                  <a:srgbClr val="777698"/>
                </a:solidFill>
                <a:latin typeface="Glacial Indifference"/>
                <a:ea typeface="Glacial Indifference"/>
                <a:cs typeface="Glacial Indifference"/>
                <a:sym typeface="Glacial Indifference"/>
              </a:rPr>
              <a:t>Store memories of past events.</a:t>
            </a:r>
          </a:p>
          <a:p>
            <a:pPr algn="l" marL="712467" indent="-356233" lvl="1">
              <a:lnSpc>
                <a:spcPts val="4619"/>
              </a:lnSpc>
              <a:buFont typeface="Arial"/>
              <a:buChar char="•"/>
            </a:pPr>
            <a:r>
              <a:rPr lang="en-US" sz="3299">
                <a:solidFill>
                  <a:srgbClr val="777698"/>
                </a:solidFill>
                <a:latin typeface="Glacial Indifference"/>
                <a:ea typeface="Glacial Indifference"/>
                <a:cs typeface="Glacial Indifference"/>
                <a:sym typeface="Glacial Indifference"/>
              </a:rPr>
              <a:t>Display important club details (mission, vision, contact info).</a:t>
            </a:r>
          </a:p>
        </p:txBody>
      </p:sp>
      <p:sp>
        <p:nvSpPr>
          <p:cNvPr name="Freeform 5" id="5"/>
          <p:cNvSpPr/>
          <p:nvPr/>
        </p:nvSpPr>
        <p:spPr>
          <a:xfrm flipH="false" flipV="false" rot="6185527">
            <a:off x="12831572" y="-533524"/>
            <a:ext cx="1046352" cy="1969176"/>
          </a:xfrm>
          <a:custGeom>
            <a:avLst/>
            <a:gdLst/>
            <a:ahLst/>
            <a:cxnLst/>
            <a:rect r="r" b="b" t="t" l="l"/>
            <a:pathLst>
              <a:path h="1969176" w="1046352">
                <a:moveTo>
                  <a:pt x="0" y="0"/>
                </a:moveTo>
                <a:lnTo>
                  <a:pt x="1046351" y="0"/>
                </a:lnTo>
                <a:lnTo>
                  <a:pt x="1046351" y="1969176"/>
                </a:lnTo>
                <a:lnTo>
                  <a:pt x="0" y="1969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133447" y="3523728"/>
            <a:ext cx="947633" cy="1230078"/>
          </a:xfrm>
          <a:custGeom>
            <a:avLst/>
            <a:gdLst/>
            <a:ahLst/>
            <a:cxnLst/>
            <a:rect r="r" b="b" t="t" l="l"/>
            <a:pathLst>
              <a:path h="1230078" w="947633">
                <a:moveTo>
                  <a:pt x="0" y="0"/>
                </a:moveTo>
                <a:lnTo>
                  <a:pt x="947634" y="0"/>
                </a:lnTo>
                <a:lnTo>
                  <a:pt x="947634" y="1230078"/>
                </a:lnTo>
                <a:lnTo>
                  <a:pt x="0" y="12300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429391" y="1805423"/>
            <a:ext cx="5670200"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OBJECTIVES</a:t>
            </a:r>
          </a:p>
        </p:txBody>
      </p:sp>
      <p:sp>
        <p:nvSpPr>
          <p:cNvPr name="Freeform 8" id="8"/>
          <p:cNvSpPr/>
          <p:nvPr/>
        </p:nvSpPr>
        <p:spPr>
          <a:xfrm flipH="false" flipV="false" rot="0">
            <a:off x="0" y="5938903"/>
            <a:ext cx="3664392" cy="4926914"/>
          </a:xfrm>
          <a:custGeom>
            <a:avLst/>
            <a:gdLst/>
            <a:ahLst/>
            <a:cxnLst/>
            <a:rect r="r" b="b" t="t" l="l"/>
            <a:pathLst>
              <a:path h="4926914" w="3664392">
                <a:moveTo>
                  <a:pt x="0" y="0"/>
                </a:moveTo>
                <a:lnTo>
                  <a:pt x="3664392" y="0"/>
                </a:lnTo>
                <a:lnTo>
                  <a:pt x="3664392" y="4926914"/>
                </a:lnTo>
                <a:lnTo>
                  <a:pt x="0" y="49269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613226" y="2396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4507673" y="1031267"/>
            <a:ext cx="9897253" cy="9015498"/>
          </a:xfrm>
          <a:custGeom>
            <a:avLst/>
            <a:gdLst/>
            <a:ahLst/>
            <a:cxnLst/>
            <a:rect r="r" b="b" t="t" l="l"/>
            <a:pathLst>
              <a:path h="9015498" w="9897253">
                <a:moveTo>
                  <a:pt x="0" y="0"/>
                </a:moveTo>
                <a:lnTo>
                  <a:pt x="9897253" y="0"/>
                </a:lnTo>
                <a:lnTo>
                  <a:pt x="9897253" y="9015498"/>
                </a:lnTo>
                <a:lnTo>
                  <a:pt x="0" y="9015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4" y="1031267"/>
            <a:ext cx="9897253" cy="9015498"/>
          </a:xfrm>
          <a:custGeom>
            <a:avLst/>
            <a:gdLst/>
            <a:ahLst/>
            <a:cxnLst/>
            <a:rect r="r" b="b" t="t" l="l"/>
            <a:pathLst>
              <a:path h="9015498" w="9897253">
                <a:moveTo>
                  <a:pt x="0" y="0"/>
                </a:moveTo>
                <a:lnTo>
                  <a:pt x="9897253" y="0"/>
                </a:lnTo>
                <a:lnTo>
                  <a:pt x="9897253" y="9015498"/>
                </a:lnTo>
                <a:lnTo>
                  <a:pt x="0" y="90154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185527">
            <a:off x="12552895" y="-506081"/>
            <a:ext cx="1046352" cy="1969176"/>
          </a:xfrm>
          <a:custGeom>
            <a:avLst/>
            <a:gdLst/>
            <a:ahLst/>
            <a:cxnLst/>
            <a:rect r="r" b="b" t="t" l="l"/>
            <a:pathLst>
              <a:path h="1969176" w="1046352">
                <a:moveTo>
                  <a:pt x="0" y="0"/>
                </a:moveTo>
                <a:lnTo>
                  <a:pt x="1046351" y="0"/>
                </a:lnTo>
                <a:lnTo>
                  <a:pt x="1046351" y="1969175"/>
                </a:lnTo>
                <a:lnTo>
                  <a:pt x="0" y="1969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27429" y="6426944"/>
            <a:ext cx="3560999" cy="3619821"/>
          </a:xfrm>
          <a:custGeom>
            <a:avLst/>
            <a:gdLst/>
            <a:ahLst/>
            <a:cxnLst/>
            <a:rect r="r" b="b" t="t" l="l"/>
            <a:pathLst>
              <a:path h="3619821" w="3560999">
                <a:moveTo>
                  <a:pt x="0" y="0"/>
                </a:moveTo>
                <a:lnTo>
                  <a:pt x="3560999" y="0"/>
                </a:lnTo>
                <a:lnTo>
                  <a:pt x="3560999" y="3619821"/>
                </a:lnTo>
                <a:lnTo>
                  <a:pt x="0" y="3619821"/>
                </a:lnTo>
                <a:lnTo>
                  <a:pt x="0" y="0"/>
                </a:lnTo>
                <a:close/>
              </a:path>
            </a:pathLst>
          </a:custGeom>
          <a:blipFill>
            <a:blip r:embed="rId8"/>
            <a:stretch>
              <a:fillRect l="0" t="0" r="0" b="0"/>
            </a:stretch>
          </a:blipFill>
        </p:spPr>
      </p:sp>
      <p:sp>
        <p:nvSpPr>
          <p:cNvPr name="TextBox 6" id="6"/>
          <p:cNvSpPr txBox="true"/>
          <p:nvPr/>
        </p:nvSpPr>
        <p:spPr>
          <a:xfrm rot="0">
            <a:off x="5447125" y="3013971"/>
            <a:ext cx="8138472" cy="4491971"/>
          </a:xfrm>
          <a:prstGeom prst="rect">
            <a:avLst/>
          </a:prstGeom>
        </p:spPr>
        <p:txBody>
          <a:bodyPr anchor="t" rtlCol="false" tIns="0" lIns="0" bIns="0" rIns="0">
            <a:spAutoFit/>
          </a:bodyPr>
          <a:lstStyle/>
          <a:p>
            <a:pPr algn="l" marL="923136" indent="-461568" lvl="1">
              <a:lnSpc>
                <a:spcPts val="5986"/>
              </a:lnSpc>
              <a:buFont typeface="Arial"/>
              <a:buChar char="•"/>
            </a:pPr>
            <a:r>
              <a:rPr lang="en-US" sz="4275">
                <a:solidFill>
                  <a:srgbClr val="777698"/>
                </a:solidFill>
                <a:latin typeface="Glacial Indifference"/>
                <a:ea typeface="Glacial Indifference"/>
                <a:cs typeface="Glacial Indifference"/>
                <a:sym typeface="Glacial Indifference"/>
              </a:rPr>
              <a:t>Programming Language: Java</a:t>
            </a:r>
          </a:p>
          <a:p>
            <a:pPr algn="l" marL="923136" indent="-461568" lvl="1">
              <a:lnSpc>
                <a:spcPts val="5986"/>
              </a:lnSpc>
              <a:buFont typeface="Arial"/>
              <a:buChar char="•"/>
            </a:pPr>
            <a:r>
              <a:rPr lang="en-US" sz="4275">
                <a:solidFill>
                  <a:srgbClr val="777698"/>
                </a:solidFill>
                <a:latin typeface="Glacial Indifference"/>
                <a:ea typeface="Glacial Indifference"/>
                <a:cs typeface="Glacial Indifference"/>
                <a:sym typeface="Glacial Indifference"/>
              </a:rPr>
              <a:t>GUI Framework: Java Swing</a:t>
            </a:r>
          </a:p>
          <a:p>
            <a:pPr algn="l" marL="923136" indent="-461568" lvl="1">
              <a:lnSpc>
                <a:spcPts val="5986"/>
              </a:lnSpc>
              <a:buFont typeface="Arial"/>
              <a:buChar char="•"/>
            </a:pPr>
            <a:r>
              <a:rPr lang="en-US" sz="4275">
                <a:solidFill>
                  <a:srgbClr val="777698"/>
                </a:solidFill>
                <a:latin typeface="Glacial Indifference"/>
                <a:ea typeface="Glacial Indifference"/>
                <a:cs typeface="Glacial Indifference"/>
                <a:sym typeface="Glacial Indifference"/>
              </a:rPr>
              <a:t>Database: SQLite</a:t>
            </a:r>
          </a:p>
          <a:p>
            <a:pPr algn="l" marL="923136" indent="-461568" lvl="1">
              <a:lnSpc>
                <a:spcPts val="5986"/>
              </a:lnSpc>
              <a:buFont typeface="Arial"/>
              <a:buChar char="•"/>
            </a:pPr>
            <a:r>
              <a:rPr lang="en-US" sz="4275">
                <a:solidFill>
                  <a:srgbClr val="777698"/>
                </a:solidFill>
                <a:latin typeface="Glacial Indifference"/>
                <a:ea typeface="Glacial Indifference"/>
                <a:cs typeface="Glacial Indifference"/>
                <a:sym typeface="Glacial Indifference"/>
              </a:rPr>
              <a:t>IDE: NetBeans </a:t>
            </a:r>
          </a:p>
          <a:p>
            <a:pPr algn="l" marL="923136" indent="-461568" lvl="1">
              <a:lnSpc>
                <a:spcPts val="5986"/>
              </a:lnSpc>
              <a:buFont typeface="Arial"/>
              <a:buChar char="•"/>
            </a:pPr>
            <a:r>
              <a:rPr lang="en-US" sz="4275">
                <a:solidFill>
                  <a:srgbClr val="777698"/>
                </a:solidFill>
                <a:latin typeface="Glacial Indifference"/>
                <a:ea typeface="Glacial Indifference"/>
                <a:cs typeface="Glacial Indifference"/>
                <a:sym typeface="Glacial Indifference"/>
              </a:rPr>
              <a:t>Storage: Local (images + database file)</a:t>
            </a:r>
          </a:p>
        </p:txBody>
      </p:sp>
      <p:sp>
        <p:nvSpPr>
          <p:cNvPr name="Freeform 7" id="7"/>
          <p:cNvSpPr/>
          <p:nvPr/>
        </p:nvSpPr>
        <p:spPr>
          <a:xfrm flipH="false" flipV="false" rot="0">
            <a:off x="156899" y="102721"/>
            <a:ext cx="4197461" cy="4321710"/>
          </a:xfrm>
          <a:custGeom>
            <a:avLst/>
            <a:gdLst/>
            <a:ahLst/>
            <a:cxnLst/>
            <a:rect r="r" b="b" t="t" l="l"/>
            <a:pathLst>
              <a:path h="4321710" w="4197461">
                <a:moveTo>
                  <a:pt x="0" y="0"/>
                </a:moveTo>
                <a:lnTo>
                  <a:pt x="4197461" y="0"/>
                </a:lnTo>
                <a:lnTo>
                  <a:pt x="4197461" y="4321710"/>
                </a:lnTo>
                <a:lnTo>
                  <a:pt x="0" y="4321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5447125" y="1805423"/>
            <a:ext cx="7634731" cy="821055"/>
          </a:xfrm>
          <a:prstGeom prst="rect">
            <a:avLst/>
          </a:prstGeom>
        </p:spPr>
        <p:txBody>
          <a:bodyPr anchor="t" rtlCol="false" tIns="0" lIns="0" bIns="0" rIns="0">
            <a:spAutoFit/>
          </a:bodyPr>
          <a:lstStyle/>
          <a:p>
            <a:pPr algn="ctr">
              <a:lnSpc>
                <a:spcPts val="6719"/>
              </a:lnSpc>
            </a:pPr>
            <a:r>
              <a:rPr lang="en-US" sz="4800">
                <a:solidFill>
                  <a:srgbClr val="777698"/>
                </a:solidFill>
                <a:latin typeface="Sifonn"/>
                <a:ea typeface="Sifonn"/>
                <a:cs typeface="Sifonn"/>
                <a:sym typeface="Sifonn"/>
              </a:rPr>
              <a:t>TECHNOLOGIES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1918296" y="0"/>
            <a:ext cx="15341004" cy="10638699"/>
          </a:xfrm>
          <a:custGeom>
            <a:avLst/>
            <a:gdLst/>
            <a:ahLst/>
            <a:cxnLst/>
            <a:rect r="r" b="b" t="t" l="l"/>
            <a:pathLst>
              <a:path h="10638699" w="15341004">
                <a:moveTo>
                  <a:pt x="0" y="0"/>
                </a:moveTo>
                <a:lnTo>
                  <a:pt x="15341004" y="0"/>
                </a:lnTo>
                <a:lnTo>
                  <a:pt x="15341004" y="10638699"/>
                </a:lnTo>
                <a:lnTo>
                  <a:pt x="0" y="10638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02158" y="189671"/>
            <a:ext cx="14713328" cy="10203418"/>
          </a:xfrm>
          <a:custGeom>
            <a:avLst/>
            <a:gdLst/>
            <a:ahLst/>
            <a:cxnLst/>
            <a:rect r="r" b="b" t="t" l="l"/>
            <a:pathLst>
              <a:path h="10203418" w="14713328">
                <a:moveTo>
                  <a:pt x="0" y="0"/>
                </a:moveTo>
                <a:lnTo>
                  <a:pt x="14713328" y="0"/>
                </a:lnTo>
                <a:lnTo>
                  <a:pt x="14713328" y="10203418"/>
                </a:lnTo>
                <a:lnTo>
                  <a:pt x="0" y="10203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1062" y="4083352"/>
            <a:ext cx="947633" cy="1230078"/>
          </a:xfrm>
          <a:custGeom>
            <a:avLst/>
            <a:gdLst/>
            <a:ahLst/>
            <a:cxnLst/>
            <a:rect r="r" b="b" t="t" l="l"/>
            <a:pathLst>
              <a:path h="1230078" w="947633">
                <a:moveTo>
                  <a:pt x="0" y="0"/>
                </a:moveTo>
                <a:lnTo>
                  <a:pt x="947633" y="0"/>
                </a:lnTo>
                <a:lnTo>
                  <a:pt x="947633" y="1230078"/>
                </a:lnTo>
                <a:lnTo>
                  <a:pt x="0" y="1230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32503" y="6136683"/>
            <a:ext cx="5625225" cy="5604770"/>
          </a:xfrm>
          <a:custGeom>
            <a:avLst/>
            <a:gdLst/>
            <a:ahLst/>
            <a:cxnLst/>
            <a:rect r="r" b="b" t="t" l="l"/>
            <a:pathLst>
              <a:path h="5604770" w="5625225">
                <a:moveTo>
                  <a:pt x="0" y="0"/>
                </a:moveTo>
                <a:lnTo>
                  <a:pt x="5625225" y="0"/>
                </a:lnTo>
                <a:lnTo>
                  <a:pt x="5625225" y="5604770"/>
                </a:lnTo>
                <a:lnTo>
                  <a:pt x="0" y="5604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137725">
            <a:off x="-367935" y="-643198"/>
            <a:ext cx="3087323" cy="4342782"/>
          </a:xfrm>
          <a:custGeom>
            <a:avLst/>
            <a:gdLst/>
            <a:ahLst/>
            <a:cxnLst/>
            <a:rect r="r" b="b" t="t" l="l"/>
            <a:pathLst>
              <a:path h="4342782" w="3087323">
                <a:moveTo>
                  <a:pt x="0" y="0"/>
                </a:moveTo>
                <a:lnTo>
                  <a:pt x="3087324" y="0"/>
                </a:lnTo>
                <a:lnTo>
                  <a:pt x="3087324" y="4342782"/>
                </a:lnTo>
                <a:lnTo>
                  <a:pt x="0" y="43427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3679269" y="1124333"/>
            <a:ext cx="8526909" cy="721995"/>
          </a:xfrm>
          <a:prstGeom prst="rect">
            <a:avLst/>
          </a:prstGeom>
        </p:spPr>
        <p:txBody>
          <a:bodyPr anchor="t" rtlCol="false" tIns="0" lIns="0" bIns="0" rIns="0">
            <a:spAutoFit/>
          </a:bodyPr>
          <a:lstStyle/>
          <a:p>
            <a:pPr algn="l">
              <a:lnSpc>
                <a:spcPts val="5880"/>
              </a:lnSpc>
            </a:pPr>
            <a:r>
              <a:rPr lang="en-US" sz="4200">
                <a:solidFill>
                  <a:srgbClr val="777698"/>
                </a:solidFill>
                <a:latin typeface="Sifonn"/>
                <a:ea typeface="Sifonn"/>
                <a:cs typeface="Sifonn"/>
                <a:sym typeface="Sifonn"/>
              </a:rPr>
              <a:t>MAIN FUNCTIONAL MODULES</a:t>
            </a:r>
          </a:p>
        </p:txBody>
      </p:sp>
      <p:sp>
        <p:nvSpPr>
          <p:cNvPr name="TextBox 8" id="8"/>
          <p:cNvSpPr txBox="true"/>
          <p:nvPr/>
        </p:nvSpPr>
        <p:spPr>
          <a:xfrm rot="0">
            <a:off x="3679269" y="2123958"/>
            <a:ext cx="10458447" cy="6607148"/>
          </a:xfrm>
          <a:prstGeom prst="rect">
            <a:avLst/>
          </a:prstGeom>
        </p:spPr>
        <p:txBody>
          <a:bodyPr anchor="t" rtlCol="false" tIns="0" lIns="0" bIns="0" rIns="0">
            <a:spAutoFit/>
          </a:bodyPr>
          <a:lstStyle/>
          <a:p>
            <a:pPr algn="l">
              <a:lnSpc>
                <a:spcPts val="3522"/>
              </a:lnSpc>
            </a:pPr>
            <a:r>
              <a:rPr lang="en-US" sz="2515">
                <a:solidFill>
                  <a:srgbClr val="777698"/>
                </a:solidFill>
                <a:latin typeface="Glacial Indifference"/>
                <a:ea typeface="Glacial Indifference"/>
                <a:cs typeface="Glacial Indifference"/>
                <a:sym typeface="Glacial Indifference"/>
              </a:rPr>
              <a:t>Login &amp; Signup Mo</a:t>
            </a:r>
            <a:r>
              <a:rPr lang="en-US" sz="2515">
                <a:solidFill>
                  <a:srgbClr val="777698"/>
                </a:solidFill>
                <a:latin typeface="Glacial Indifference"/>
                <a:ea typeface="Glacial Indifference"/>
                <a:cs typeface="Glacial Indifference"/>
                <a:sym typeface="Glacial Indifference"/>
              </a:rPr>
              <a:t>dule</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Provides secure access for users.</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New members can register easily.</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Admins and members have separate roles for data control.</a:t>
            </a:r>
          </a:p>
          <a:p>
            <a:pPr algn="l">
              <a:lnSpc>
                <a:spcPts val="3522"/>
              </a:lnSpc>
            </a:pPr>
          </a:p>
          <a:p>
            <a:pPr algn="l">
              <a:lnSpc>
                <a:spcPts val="3522"/>
              </a:lnSpc>
            </a:pPr>
            <a:r>
              <a:rPr lang="en-US" sz="2515">
                <a:solidFill>
                  <a:srgbClr val="777698"/>
                </a:solidFill>
                <a:latin typeface="Glacial Indifference"/>
                <a:ea typeface="Glacial Indifference"/>
                <a:cs typeface="Glacial Indifference"/>
                <a:sym typeface="Glacial Indifference"/>
              </a:rPr>
              <a:t>Club Details Module</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Displays key information about the club such as name, mission, vision, and advisor details.</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Admins can update club information anytime.</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Ensures members stay informed about club activities.</a:t>
            </a:r>
          </a:p>
          <a:p>
            <a:pPr algn="l">
              <a:lnSpc>
                <a:spcPts val="3522"/>
              </a:lnSpc>
            </a:pPr>
          </a:p>
          <a:p>
            <a:pPr algn="l">
              <a:lnSpc>
                <a:spcPts val="3522"/>
              </a:lnSpc>
            </a:pPr>
            <a:r>
              <a:rPr lang="en-US" sz="2515">
                <a:solidFill>
                  <a:srgbClr val="777698"/>
                </a:solidFill>
                <a:latin typeface="Glacial Indifference"/>
                <a:ea typeface="Glacial Indifference"/>
                <a:cs typeface="Glacial Indifference"/>
                <a:sym typeface="Glacial Indifference"/>
              </a:rPr>
              <a:t>Memory Module</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Stores and displays past event memories with images and descriptions.</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Acts as a digital diary of the club’s journey.</a:t>
            </a:r>
          </a:p>
          <a:p>
            <a:pPr algn="l" marL="543175" indent="-271587" lvl="1">
              <a:lnSpc>
                <a:spcPts val="3522"/>
              </a:lnSpc>
              <a:buAutoNum type="arabicPeriod" startAt="1"/>
            </a:pPr>
            <a:r>
              <a:rPr lang="en-US" sz="2515">
                <a:solidFill>
                  <a:srgbClr val="777698"/>
                </a:solidFill>
                <a:latin typeface="Glacial Indifference"/>
                <a:ea typeface="Glacial Indifference"/>
                <a:cs typeface="Glacial Indifference"/>
                <a:sym typeface="Glacial Indifference"/>
              </a:rPr>
              <a:t>Allows users to relive special moments and achievements.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3371705" y="1198630"/>
            <a:ext cx="13105430" cy="9088370"/>
          </a:xfrm>
          <a:custGeom>
            <a:avLst/>
            <a:gdLst/>
            <a:ahLst/>
            <a:cxnLst/>
            <a:rect r="r" b="b" t="t" l="l"/>
            <a:pathLst>
              <a:path h="9088370" w="13105430">
                <a:moveTo>
                  <a:pt x="0" y="0"/>
                </a:moveTo>
                <a:lnTo>
                  <a:pt x="13105429" y="0"/>
                </a:lnTo>
                <a:lnTo>
                  <a:pt x="13105429" y="9088370"/>
                </a:lnTo>
                <a:lnTo>
                  <a:pt x="0" y="9088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9290" y="1198630"/>
            <a:ext cx="12758303" cy="8847644"/>
          </a:xfrm>
          <a:custGeom>
            <a:avLst/>
            <a:gdLst/>
            <a:ahLst/>
            <a:cxnLst/>
            <a:rect r="r" b="b" t="t" l="l"/>
            <a:pathLst>
              <a:path h="8847644" w="12758303">
                <a:moveTo>
                  <a:pt x="0" y="0"/>
                </a:moveTo>
                <a:lnTo>
                  <a:pt x="12758302" y="0"/>
                </a:lnTo>
                <a:lnTo>
                  <a:pt x="12758302" y="8847644"/>
                </a:lnTo>
                <a:lnTo>
                  <a:pt x="0" y="88476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50803"/>
            <a:ext cx="4138051" cy="4361582"/>
          </a:xfrm>
          <a:custGeom>
            <a:avLst/>
            <a:gdLst/>
            <a:ahLst/>
            <a:cxnLst/>
            <a:rect r="r" b="b" t="t" l="l"/>
            <a:pathLst>
              <a:path h="4361582" w="4138051">
                <a:moveTo>
                  <a:pt x="0" y="0"/>
                </a:moveTo>
                <a:lnTo>
                  <a:pt x="4138051" y="0"/>
                </a:lnTo>
                <a:lnTo>
                  <a:pt x="4138051" y="4361582"/>
                </a:lnTo>
                <a:lnTo>
                  <a:pt x="0" y="4361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421133" y="7120781"/>
            <a:ext cx="2866867" cy="3166219"/>
          </a:xfrm>
          <a:custGeom>
            <a:avLst/>
            <a:gdLst/>
            <a:ahLst/>
            <a:cxnLst/>
            <a:rect r="r" b="b" t="t" l="l"/>
            <a:pathLst>
              <a:path h="3166219" w="2866867">
                <a:moveTo>
                  <a:pt x="0" y="0"/>
                </a:moveTo>
                <a:lnTo>
                  <a:pt x="2866867" y="0"/>
                </a:lnTo>
                <a:lnTo>
                  <a:pt x="2866867" y="3166219"/>
                </a:lnTo>
                <a:lnTo>
                  <a:pt x="0" y="31662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38765" y="1834738"/>
            <a:ext cx="9159353" cy="821055"/>
          </a:xfrm>
          <a:prstGeom prst="rect">
            <a:avLst/>
          </a:prstGeom>
        </p:spPr>
        <p:txBody>
          <a:bodyPr anchor="t" rtlCol="false" tIns="0" lIns="0" bIns="0" rIns="0">
            <a:spAutoFit/>
          </a:bodyPr>
          <a:lstStyle/>
          <a:p>
            <a:pPr algn="l">
              <a:lnSpc>
                <a:spcPts val="6719"/>
              </a:lnSpc>
            </a:pPr>
            <a:r>
              <a:rPr lang="en-US" sz="4800">
                <a:solidFill>
                  <a:srgbClr val="777698"/>
                </a:solidFill>
                <a:latin typeface="Sifonn"/>
                <a:ea typeface="Sifonn"/>
                <a:cs typeface="Sifonn"/>
                <a:sym typeface="Sifonn"/>
              </a:rPr>
              <a:t>CHALLENGES &amp; SOLUTIONS</a:t>
            </a:r>
          </a:p>
        </p:txBody>
      </p:sp>
      <p:sp>
        <p:nvSpPr>
          <p:cNvPr name="TextBox 7" id="7"/>
          <p:cNvSpPr txBox="true"/>
          <p:nvPr/>
        </p:nvSpPr>
        <p:spPr>
          <a:xfrm rot="0">
            <a:off x="4430712" y="4799739"/>
            <a:ext cx="4880278" cy="1553731"/>
          </a:xfrm>
          <a:prstGeom prst="rect">
            <a:avLst/>
          </a:prstGeom>
        </p:spPr>
        <p:txBody>
          <a:bodyPr anchor="t" rtlCol="false" tIns="0" lIns="0" bIns="0" rIns="0">
            <a:spAutoFit/>
          </a:bodyPr>
          <a:lstStyle/>
          <a:p>
            <a:pPr algn="l" marL="637876" indent="-318938" lvl="1">
              <a:lnSpc>
                <a:spcPts val="4136"/>
              </a:lnSpc>
              <a:buFont typeface="Arial"/>
              <a:buChar char="•"/>
            </a:pPr>
            <a:r>
              <a:rPr lang="en-US" sz="2954">
                <a:solidFill>
                  <a:srgbClr val="777698"/>
                </a:solidFill>
                <a:latin typeface="Glacial Indifference"/>
                <a:ea typeface="Glacial Indifference"/>
                <a:cs typeface="Glacial Indifference"/>
                <a:sym typeface="Glacial Indifference"/>
              </a:rPr>
              <a:t>GUI </a:t>
            </a:r>
            <a:r>
              <a:rPr lang="en-US" sz="2954">
                <a:solidFill>
                  <a:srgbClr val="777698"/>
                </a:solidFill>
                <a:latin typeface="Glacial Indifference"/>
                <a:ea typeface="Glacial Indifference"/>
                <a:cs typeface="Glacial Indifference"/>
                <a:sym typeface="Glacial Indifference"/>
              </a:rPr>
              <a:t>alignment in Swing</a:t>
            </a:r>
          </a:p>
          <a:p>
            <a:pPr algn="l" marL="637876" indent="-318938" lvl="1">
              <a:lnSpc>
                <a:spcPts val="4136"/>
              </a:lnSpc>
              <a:buFont typeface="Arial"/>
              <a:buChar char="•"/>
            </a:pPr>
            <a:r>
              <a:rPr lang="en-US" sz="2954">
                <a:solidFill>
                  <a:srgbClr val="777698"/>
                </a:solidFill>
                <a:latin typeface="Glacial Indifference"/>
                <a:ea typeface="Glacial Indifference"/>
                <a:cs typeface="Glacial Indifference"/>
                <a:sym typeface="Glacial Indifference"/>
              </a:rPr>
              <a:t>Image handling</a:t>
            </a:r>
          </a:p>
          <a:p>
            <a:pPr algn="l" marL="637876" indent="-318938" lvl="1">
              <a:lnSpc>
                <a:spcPts val="4136"/>
              </a:lnSpc>
              <a:buFont typeface="Arial"/>
              <a:buChar char="•"/>
            </a:pPr>
            <a:r>
              <a:rPr lang="en-US" sz="2954">
                <a:solidFill>
                  <a:srgbClr val="777698"/>
                </a:solidFill>
                <a:latin typeface="Glacial Indifference"/>
                <a:ea typeface="Glacial Indifference"/>
                <a:cs typeface="Glacial Indifference"/>
                <a:sym typeface="Glacial Indifference"/>
              </a:rPr>
              <a:t>Database setup</a:t>
            </a:r>
          </a:p>
        </p:txBody>
      </p:sp>
      <p:sp>
        <p:nvSpPr>
          <p:cNvPr name="TextBox 8" id="8"/>
          <p:cNvSpPr txBox="true"/>
          <p:nvPr/>
        </p:nvSpPr>
        <p:spPr>
          <a:xfrm rot="0">
            <a:off x="9924419" y="3565632"/>
            <a:ext cx="2435423" cy="606424"/>
          </a:xfrm>
          <a:prstGeom prst="rect">
            <a:avLst/>
          </a:prstGeom>
        </p:spPr>
        <p:txBody>
          <a:bodyPr anchor="t" rtlCol="false" tIns="0" lIns="0" bIns="0" rIns="0">
            <a:spAutoFit/>
          </a:bodyPr>
          <a:lstStyle/>
          <a:p>
            <a:pPr algn="l">
              <a:lnSpc>
                <a:spcPts val="4900"/>
              </a:lnSpc>
              <a:spcBef>
                <a:spcPct val="0"/>
              </a:spcBef>
            </a:pPr>
            <a:r>
              <a:rPr lang="en-US" sz="3500">
                <a:solidFill>
                  <a:srgbClr val="777698"/>
                </a:solidFill>
                <a:latin typeface="Sifonn"/>
                <a:ea typeface="Sifonn"/>
                <a:cs typeface="Sifonn"/>
                <a:sym typeface="Sifonn"/>
              </a:rPr>
              <a:t>So</a:t>
            </a:r>
            <a:r>
              <a:rPr lang="en-US" b="true" sz="3500">
                <a:solidFill>
                  <a:srgbClr val="777698"/>
                </a:solidFill>
                <a:latin typeface="Sifonn"/>
                <a:ea typeface="Sifonn"/>
                <a:cs typeface="Sifonn"/>
                <a:sym typeface="Sifonn"/>
              </a:rPr>
              <a:t>LUTION</a:t>
            </a:r>
          </a:p>
        </p:txBody>
      </p:sp>
      <p:sp>
        <p:nvSpPr>
          <p:cNvPr name="TextBox 9" id="9"/>
          <p:cNvSpPr txBox="true"/>
          <p:nvPr/>
        </p:nvSpPr>
        <p:spPr>
          <a:xfrm rot="0">
            <a:off x="4430712" y="3565632"/>
            <a:ext cx="3000441" cy="606424"/>
          </a:xfrm>
          <a:prstGeom prst="rect">
            <a:avLst/>
          </a:prstGeom>
        </p:spPr>
        <p:txBody>
          <a:bodyPr anchor="t" rtlCol="false" tIns="0" lIns="0" bIns="0" rIns="0">
            <a:spAutoFit/>
          </a:bodyPr>
          <a:lstStyle/>
          <a:p>
            <a:pPr algn="l">
              <a:lnSpc>
                <a:spcPts val="4900"/>
              </a:lnSpc>
              <a:spcBef>
                <a:spcPct val="0"/>
              </a:spcBef>
            </a:pPr>
            <a:r>
              <a:rPr lang="en-US" sz="3500">
                <a:solidFill>
                  <a:srgbClr val="777698"/>
                </a:solidFill>
                <a:latin typeface="Sifonn"/>
                <a:ea typeface="Sifonn"/>
                <a:cs typeface="Sifonn"/>
                <a:sym typeface="Sifonn"/>
              </a:rPr>
              <a:t>Chal</a:t>
            </a:r>
            <a:r>
              <a:rPr lang="en-US" b="true" sz="3500">
                <a:solidFill>
                  <a:srgbClr val="777698"/>
                </a:solidFill>
                <a:latin typeface="Sifonn"/>
                <a:ea typeface="Sifonn"/>
                <a:cs typeface="Sifonn"/>
                <a:sym typeface="Sifonn"/>
              </a:rPr>
              <a:t>LENGE</a:t>
            </a:r>
          </a:p>
        </p:txBody>
      </p:sp>
      <p:sp>
        <p:nvSpPr>
          <p:cNvPr name="TextBox 10" id="10"/>
          <p:cNvSpPr txBox="true"/>
          <p:nvPr/>
        </p:nvSpPr>
        <p:spPr>
          <a:xfrm rot="0">
            <a:off x="9727123" y="4687772"/>
            <a:ext cx="6110143" cy="1930282"/>
          </a:xfrm>
          <a:prstGeom prst="rect">
            <a:avLst/>
          </a:prstGeom>
        </p:spPr>
        <p:txBody>
          <a:bodyPr anchor="t" rtlCol="false" tIns="0" lIns="0" bIns="0" rIns="0">
            <a:spAutoFit/>
          </a:bodyPr>
          <a:lstStyle/>
          <a:p>
            <a:pPr algn="l" marL="594728" indent="-297364" lvl="1">
              <a:lnSpc>
                <a:spcPts val="3856"/>
              </a:lnSpc>
              <a:buFont typeface="Arial"/>
              <a:buChar char="•"/>
            </a:pPr>
            <a:r>
              <a:rPr lang="en-US" sz="2754">
                <a:solidFill>
                  <a:srgbClr val="777698"/>
                </a:solidFill>
                <a:latin typeface="Glacial Indifference"/>
                <a:ea typeface="Glacial Indifference"/>
                <a:cs typeface="Glacial Indifference"/>
                <a:sym typeface="Glacial Indifference"/>
              </a:rPr>
              <a:t>Used Gr</a:t>
            </a:r>
            <a:r>
              <a:rPr lang="en-US" sz="2754">
                <a:solidFill>
                  <a:srgbClr val="777698"/>
                </a:solidFill>
                <a:latin typeface="Glacial Indifference"/>
                <a:ea typeface="Glacial Indifference"/>
                <a:cs typeface="Glacial Indifference"/>
                <a:sym typeface="Glacial Indifference"/>
              </a:rPr>
              <a:t>idBagLayout and CardLayoutImage handling</a:t>
            </a:r>
          </a:p>
          <a:p>
            <a:pPr algn="l" marL="594728" indent="-297364" lvl="1">
              <a:lnSpc>
                <a:spcPts val="3856"/>
              </a:lnSpc>
              <a:buFont typeface="Arial"/>
              <a:buChar char="•"/>
            </a:pPr>
            <a:r>
              <a:rPr lang="en-US" sz="2754">
                <a:solidFill>
                  <a:srgbClr val="777698"/>
                </a:solidFill>
                <a:latin typeface="Glacial Indifference"/>
                <a:ea typeface="Glacial Indifference"/>
                <a:cs typeface="Glacial Indifference"/>
                <a:sym typeface="Glacial Indifference"/>
              </a:rPr>
              <a:t>Used ImageIcon scaling techniques</a:t>
            </a:r>
          </a:p>
          <a:p>
            <a:pPr algn="l" marL="594728" indent="-297364" lvl="1">
              <a:lnSpc>
                <a:spcPts val="3856"/>
              </a:lnSpc>
              <a:buFont typeface="Arial"/>
              <a:buChar char="•"/>
            </a:pPr>
            <a:r>
              <a:rPr lang="en-US" sz="2754">
                <a:solidFill>
                  <a:srgbClr val="777698"/>
                </a:solidFill>
                <a:latin typeface="Glacial Indifference"/>
                <a:ea typeface="Glacial Indifference"/>
                <a:cs typeface="Glacial Indifference"/>
                <a:sym typeface="Glacial Indifference"/>
              </a:rPr>
              <a:t>Used SQLite JDBC for simplicity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6CF"/>
        </a:solidFill>
      </p:bgPr>
    </p:bg>
    <p:spTree>
      <p:nvGrpSpPr>
        <p:cNvPr id="1" name=""/>
        <p:cNvGrpSpPr/>
        <p:nvPr/>
      </p:nvGrpSpPr>
      <p:grpSpPr>
        <a:xfrm>
          <a:off x="0" y="0"/>
          <a:ext cx="0" cy="0"/>
          <a:chOff x="0" y="0"/>
          <a:chExt cx="0" cy="0"/>
        </a:xfrm>
      </p:grpSpPr>
      <p:sp>
        <p:nvSpPr>
          <p:cNvPr name="Freeform 2" id="2"/>
          <p:cNvSpPr/>
          <p:nvPr/>
        </p:nvSpPr>
        <p:spPr>
          <a:xfrm flipH="false" flipV="false" rot="0">
            <a:off x="4507673" y="1031267"/>
            <a:ext cx="9031673" cy="8227033"/>
          </a:xfrm>
          <a:custGeom>
            <a:avLst/>
            <a:gdLst/>
            <a:ahLst/>
            <a:cxnLst/>
            <a:rect r="r" b="b" t="t" l="l"/>
            <a:pathLst>
              <a:path h="8227033" w="9031673">
                <a:moveTo>
                  <a:pt x="0" y="0"/>
                </a:moveTo>
                <a:lnTo>
                  <a:pt x="9031673" y="0"/>
                </a:lnTo>
                <a:lnTo>
                  <a:pt x="9031673" y="8227033"/>
                </a:lnTo>
                <a:lnTo>
                  <a:pt x="0" y="82270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4" y="1031267"/>
            <a:ext cx="9031673" cy="8227033"/>
          </a:xfrm>
          <a:custGeom>
            <a:avLst/>
            <a:gdLst/>
            <a:ahLst/>
            <a:cxnLst/>
            <a:rect r="r" b="b" t="t" l="l"/>
            <a:pathLst>
              <a:path h="8227033" w="9031673">
                <a:moveTo>
                  <a:pt x="0" y="0"/>
                </a:moveTo>
                <a:lnTo>
                  <a:pt x="9031673" y="0"/>
                </a:lnTo>
                <a:lnTo>
                  <a:pt x="9031673" y="8227033"/>
                </a:lnTo>
                <a:lnTo>
                  <a:pt x="0" y="8227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90898" y="3207273"/>
            <a:ext cx="7306204" cy="2416790"/>
          </a:xfrm>
          <a:prstGeom prst="rect">
            <a:avLst/>
          </a:prstGeom>
        </p:spPr>
        <p:txBody>
          <a:bodyPr anchor="t" rtlCol="false" tIns="0" lIns="0" bIns="0" rIns="0">
            <a:spAutoFit/>
          </a:bodyPr>
          <a:lstStyle/>
          <a:p>
            <a:pPr algn="l" marL="750420" indent="-375210" lvl="1">
              <a:lnSpc>
                <a:spcPts val="4866"/>
              </a:lnSpc>
              <a:buFont typeface="Arial"/>
              <a:buChar char="•"/>
            </a:pPr>
            <a:r>
              <a:rPr lang="en-US" sz="3475">
                <a:solidFill>
                  <a:srgbClr val="777698"/>
                </a:solidFill>
                <a:latin typeface="Glacial Indifference"/>
                <a:ea typeface="Glacial Indifference"/>
                <a:cs typeface="Glacial Indifference"/>
                <a:sym typeface="Glacial Indifference"/>
              </a:rPr>
              <a:t>Add cloud backup for database.</a:t>
            </a:r>
          </a:p>
          <a:p>
            <a:pPr algn="l" marL="750420" indent="-375210" lvl="1">
              <a:lnSpc>
                <a:spcPts val="4866"/>
              </a:lnSpc>
              <a:buFont typeface="Arial"/>
              <a:buChar char="•"/>
            </a:pPr>
            <a:r>
              <a:rPr lang="en-US" sz="3475">
                <a:solidFill>
                  <a:srgbClr val="777698"/>
                </a:solidFill>
                <a:latin typeface="Glacial Indifference"/>
                <a:ea typeface="Glacial Indifference"/>
                <a:cs typeface="Glacial Indifference"/>
                <a:sym typeface="Glacial Indifference"/>
              </a:rPr>
              <a:t>Include email notifications for members.</a:t>
            </a:r>
          </a:p>
          <a:p>
            <a:pPr algn="l" marL="750420" indent="-375210" lvl="1">
              <a:lnSpc>
                <a:spcPts val="4866"/>
              </a:lnSpc>
              <a:buFont typeface="Arial"/>
              <a:buChar char="•"/>
            </a:pPr>
            <a:r>
              <a:rPr lang="en-US" sz="3475">
                <a:solidFill>
                  <a:srgbClr val="777698"/>
                </a:solidFill>
                <a:latin typeface="Glacial Indifference"/>
                <a:ea typeface="Glacial Indifference"/>
                <a:cs typeface="Glacial Indifference"/>
                <a:sym typeface="Glacial Indifference"/>
              </a:rPr>
              <a:t>Integrate with mobile app version.</a:t>
            </a:r>
          </a:p>
        </p:txBody>
      </p:sp>
      <p:sp>
        <p:nvSpPr>
          <p:cNvPr name="Freeform 5" id="5"/>
          <p:cNvSpPr/>
          <p:nvPr/>
        </p:nvSpPr>
        <p:spPr>
          <a:xfrm flipH="false" flipV="false" rot="439018">
            <a:off x="-600996" y="6478942"/>
            <a:ext cx="5108668" cy="4114800"/>
          </a:xfrm>
          <a:custGeom>
            <a:avLst/>
            <a:gdLst/>
            <a:ahLst/>
            <a:cxnLst/>
            <a:rect r="r" b="b" t="t" l="l"/>
            <a:pathLst>
              <a:path h="4114800" w="5108668">
                <a:moveTo>
                  <a:pt x="0" y="0"/>
                </a:moveTo>
                <a:lnTo>
                  <a:pt x="5108669" y="0"/>
                </a:lnTo>
                <a:lnTo>
                  <a:pt x="51086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39346" y="6170380"/>
            <a:ext cx="5520034" cy="5499962"/>
          </a:xfrm>
          <a:custGeom>
            <a:avLst/>
            <a:gdLst/>
            <a:ahLst/>
            <a:cxnLst/>
            <a:rect r="r" b="b" t="t" l="l"/>
            <a:pathLst>
              <a:path h="5499962" w="5520034">
                <a:moveTo>
                  <a:pt x="0" y="0"/>
                </a:moveTo>
                <a:lnTo>
                  <a:pt x="5520034" y="0"/>
                </a:lnTo>
                <a:lnTo>
                  <a:pt x="5520034" y="5499962"/>
                </a:lnTo>
                <a:lnTo>
                  <a:pt x="0" y="5499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126256">
            <a:off x="346826" y="-532474"/>
            <a:ext cx="1884583" cy="4866295"/>
          </a:xfrm>
          <a:custGeom>
            <a:avLst/>
            <a:gdLst/>
            <a:ahLst/>
            <a:cxnLst/>
            <a:rect r="r" b="b" t="t" l="l"/>
            <a:pathLst>
              <a:path h="4866295" w="1884583">
                <a:moveTo>
                  <a:pt x="0" y="0"/>
                </a:moveTo>
                <a:lnTo>
                  <a:pt x="1884583" y="0"/>
                </a:lnTo>
                <a:lnTo>
                  <a:pt x="1884583" y="4866295"/>
                </a:lnTo>
                <a:lnTo>
                  <a:pt x="0" y="4866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7543091">
            <a:off x="15637498" y="-1028700"/>
            <a:ext cx="2581102" cy="4114800"/>
          </a:xfrm>
          <a:custGeom>
            <a:avLst/>
            <a:gdLst/>
            <a:ahLst/>
            <a:cxnLst/>
            <a:rect r="r" b="b" t="t" l="l"/>
            <a:pathLst>
              <a:path h="4114800" w="2581102">
                <a:moveTo>
                  <a:pt x="0" y="0"/>
                </a:moveTo>
                <a:lnTo>
                  <a:pt x="2581102" y="0"/>
                </a:lnTo>
                <a:lnTo>
                  <a:pt x="258110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098012" y="1814948"/>
            <a:ext cx="8332957" cy="721995"/>
          </a:xfrm>
          <a:prstGeom prst="rect">
            <a:avLst/>
          </a:prstGeom>
        </p:spPr>
        <p:txBody>
          <a:bodyPr anchor="t" rtlCol="false" tIns="0" lIns="0" bIns="0" rIns="0">
            <a:spAutoFit/>
          </a:bodyPr>
          <a:lstStyle/>
          <a:p>
            <a:pPr algn="ctr">
              <a:lnSpc>
                <a:spcPts val="5880"/>
              </a:lnSpc>
            </a:pPr>
            <a:r>
              <a:rPr lang="en-US" sz="4200">
                <a:solidFill>
                  <a:srgbClr val="777698"/>
                </a:solidFill>
                <a:latin typeface="Sifonn"/>
                <a:ea typeface="Sifonn"/>
                <a:cs typeface="Sifonn"/>
                <a:sym typeface="Sifonn"/>
              </a:rPr>
              <a:t>FUTURE ENHANCEMENTS</a:t>
            </a:r>
          </a:p>
        </p:txBody>
      </p:sp>
      <p:sp>
        <p:nvSpPr>
          <p:cNvPr name="Freeform 10" id="10"/>
          <p:cNvSpPr/>
          <p:nvPr/>
        </p:nvSpPr>
        <p:spPr>
          <a:xfrm flipH="false" flipV="false" rot="6185527">
            <a:off x="12831572" y="-533524"/>
            <a:ext cx="1046352" cy="1969176"/>
          </a:xfrm>
          <a:custGeom>
            <a:avLst/>
            <a:gdLst/>
            <a:ahLst/>
            <a:cxnLst/>
            <a:rect r="r" b="b" t="t" l="l"/>
            <a:pathLst>
              <a:path h="1969176" w="1046352">
                <a:moveTo>
                  <a:pt x="0" y="0"/>
                </a:moveTo>
                <a:lnTo>
                  <a:pt x="1046351" y="0"/>
                </a:lnTo>
                <a:lnTo>
                  <a:pt x="1046351" y="1969176"/>
                </a:lnTo>
                <a:lnTo>
                  <a:pt x="0" y="19691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2133447" y="3523728"/>
            <a:ext cx="947633" cy="1230078"/>
          </a:xfrm>
          <a:custGeom>
            <a:avLst/>
            <a:gdLst/>
            <a:ahLst/>
            <a:cxnLst/>
            <a:rect r="r" b="b" t="t" l="l"/>
            <a:pathLst>
              <a:path h="1230078" w="947633">
                <a:moveTo>
                  <a:pt x="0" y="0"/>
                </a:moveTo>
                <a:lnTo>
                  <a:pt x="947634" y="0"/>
                </a:lnTo>
                <a:lnTo>
                  <a:pt x="947634" y="1230078"/>
                </a:lnTo>
                <a:lnTo>
                  <a:pt x="0" y="12300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DAG4f_fzp7U</dc:identifier>
  <dcterms:modified xsi:type="dcterms:W3CDTF">2011-08-01T06:04:30Z</dcterms:modified>
  <cp:revision>1</cp:revision>
  <dc:title>Club Manager</dc:title>
</cp:coreProperties>
</file>